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256" r:id="rId3"/>
    <p:sldId id="276" r:id="rId4"/>
    <p:sldId id="262" r:id="rId5"/>
    <p:sldId id="263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7" r:id="rId19"/>
  </p:sldIdLst>
  <p:sldSz cx="9144000" cy="6858000" type="screen4x3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7" d="100"/>
          <a:sy n="97" d="100"/>
        </p:scale>
        <p:origin x="2706" y="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smtClean="0"/>
              <a:t>Fare clic per modificare lo stile del sottotitolo dello schema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9D355-16BD-4E45-BD9A-5EA878CF7CBD}" type="datetimeFigureOut">
              <a:rPr lang="it-IT" smtClean="0"/>
              <a:t>18/01/2018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41E1B-4F70-4964-A407-84C68BE8251C}" type="slidenum">
              <a:rPr lang="it-IT" smtClean="0"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9D355-16BD-4E45-BD9A-5EA878CF7CBD}" type="datetimeFigureOut">
              <a:rPr lang="it-IT" smtClean="0"/>
              <a:t>18/01/2018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41E1B-4F70-4964-A407-84C68BE8251C}" type="slidenum">
              <a:rPr lang="it-IT" smtClean="0"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9D355-16BD-4E45-BD9A-5EA878CF7CBD}" type="datetimeFigureOut">
              <a:rPr lang="it-IT" smtClean="0"/>
              <a:t>18/01/2018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41E1B-4F70-4964-A407-84C68BE8251C}" type="slidenum">
              <a:rPr lang="it-IT" smtClean="0"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9D355-16BD-4E45-BD9A-5EA878CF7CBD}" type="datetimeFigureOut">
              <a:rPr lang="it-IT" smtClean="0"/>
              <a:t>18/01/2018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41E1B-4F70-4964-A407-84C68BE8251C}" type="slidenum">
              <a:rPr lang="it-IT" smtClean="0"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9D355-16BD-4E45-BD9A-5EA878CF7CBD}" type="datetimeFigureOut">
              <a:rPr lang="it-IT" smtClean="0"/>
              <a:t>18/01/2018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41E1B-4F70-4964-A407-84C68BE8251C}" type="slidenum">
              <a:rPr lang="it-IT" smtClean="0"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9D355-16BD-4E45-BD9A-5EA878CF7CBD}" type="datetimeFigureOut">
              <a:rPr lang="it-IT" smtClean="0"/>
              <a:t>18/01/2018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41E1B-4F70-4964-A407-84C68BE8251C}" type="slidenum">
              <a:rPr lang="it-IT" smtClean="0"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9D355-16BD-4E45-BD9A-5EA878CF7CBD}" type="datetimeFigureOut">
              <a:rPr lang="it-IT" smtClean="0"/>
              <a:t>18/01/2018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41E1B-4F70-4964-A407-84C68BE8251C}" type="slidenum">
              <a:rPr lang="it-IT" smtClean="0"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9D355-16BD-4E45-BD9A-5EA878CF7CBD}" type="datetimeFigureOut">
              <a:rPr lang="it-IT" smtClean="0"/>
              <a:t>18/01/2018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41E1B-4F70-4964-A407-84C68BE8251C}" type="slidenum">
              <a:rPr lang="it-IT" smtClean="0"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9D355-16BD-4E45-BD9A-5EA878CF7CBD}" type="datetimeFigureOut">
              <a:rPr lang="it-IT" smtClean="0"/>
              <a:t>18/01/2018</a:t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41E1B-4F70-4964-A407-84C68BE8251C}" type="slidenum">
              <a:rPr lang="it-IT" smtClean="0"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9D355-16BD-4E45-BD9A-5EA878CF7CBD}" type="datetimeFigureOut">
              <a:rPr lang="it-IT" smtClean="0"/>
              <a:t>18/01/2018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41E1B-4F70-4964-A407-84C68BE8251C}" type="slidenum">
              <a:rPr lang="it-IT" smtClean="0"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9D355-16BD-4E45-BD9A-5EA878CF7CBD}" type="datetimeFigureOut">
              <a:rPr lang="it-IT" smtClean="0"/>
              <a:t>18/01/2018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41E1B-4F70-4964-A407-84C68BE8251C}" type="slidenum">
              <a:rPr lang="it-IT" smtClean="0"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49D355-16BD-4E45-BD9A-5EA878CF7CBD}" type="datetimeFigureOut">
              <a:rPr lang="it-IT" smtClean="0"/>
              <a:t>18/01/2018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A41E1B-4F70-4964-A407-84C68BE8251C}" type="slidenum">
              <a:rPr lang="it-IT" smtClean="0"/>
              <a:t>‹#›</a:t>
            </a:fld>
            <a:endParaRPr 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2.wdp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4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5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6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7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8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9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7" Type="http://schemas.microsoft.com/office/2007/relationships/hdphoto" Target="../media/hdphoto8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microsoft.com/office/2007/relationships/hdphoto" Target="../media/hdphoto7.wdp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microsoft.com/office/2007/relationships/hdphoto" Target="../media/hdphoto10.wdp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9552" y="404664"/>
            <a:ext cx="5184576" cy="1470025"/>
          </a:xfrm>
        </p:spPr>
        <p:txBody>
          <a:bodyPr/>
          <a:lstStyle/>
          <a:p>
            <a:r>
              <a:rPr lang="it-IT" dirty="0" smtClean="0"/>
              <a:t>iCub3 </a:t>
            </a:r>
            <a:r>
              <a:rPr lang="it-IT" dirty="0" err="1" smtClean="0"/>
              <a:t>Lowerbody</a:t>
            </a:r>
            <a:r>
              <a:rPr lang="it-IT" dirty="0" smtClean="0"/>
              <a:t/>
            </a:r>
            <a:br>
              <a:rPr lang="it-IT" dirty="0" smtClean="0"/>
            </a:br>
            <a:r>
              <a:rPr lang="it-IT" dirty="0" err="1" smtClean="0"/>
              <a:t>joints</a:t>
            </a:r>
            <a:r>
              <a:rPr lang="it-IT" dirty="0" smtClean="0"/>
              <a:t>’ </a:t>
            </a:r>
            <a:r>
              <a:rPr lang="it-IT" dirty="0" err="1" smtClean="0"/>
              <a:t>specs</a:t>
            </a:r>
            <a:endParaRPr lang="it-IT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4329" y="5223358"/>
            <a:ext cx="4005743" cy="1326393"/>
          </a:xfrm>
        </p:spPr>
        <p:txBody>
          <a:bodyPr>
            <a:normAutofit/>
          </a:bodyPr>
          <a:lstStyle/>
          <a:p>
            <a:pPr algn="l"/>
            <a:r>
              <a:rPr lang="it-IT" sz="1800" dirty="0" smtClean="0">
                <a:solidFill>
                  <a:schemeClr val="tx1"/>
                </a:solidFill>
              </a:rPr>
              <a:t>Rev. 0</a:t>
            </a:r>
          </a:p>
          <a:p>
            <a:pPr algn="l"/>
            <a:r>
              <a:rPr lang="it-IT" sz="1800" dirty="0" smtClean="0">
                <a:solidFill>
                  <a:schemeClr val="tx1"/>
                </a:solidFill>
              </a:rPr>
              <a:t>18/01/2018</a:t>
            </a:r>
          </a:p>
          <a:p>
            <a:pPr algn="l"/>
            <a:r>
              <a:rPr lang="it-IT" sz="1800" dirty="0" smtClean="0">
                <a:solidFill>
                  <a:schemeClr val="tx1"/>
                </a:solidFill>
              </a:rPr>
              <a:t>Marcello Savoldi</a:t>
            </a:r>
          </a:p>
          <a:p>
            <a:pPr algn="l"/>
            <a:endParaRPr lang="it-IT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98722" y="331414"/>
            <a:ext cx="3299312" cy="6217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060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3568" y="214107"/>
            <a:ext cx="7772400" cy="910638"/>
          </a:xfrm>
        </p:spPr>
        <p:txBody>
          <a:bodyPr/>
          <a:lstStyle/>
          <a:p>
            <a:r>
              <a:rPr lang="it-IT" dirty="0" smtClean="0"/>
              <a:t>JOINT 09 – </a:t>
            </a:r>
            <a:r>
              <a:rPr lang="it-IT" dirty="0" err="1" smtClean="0"/>
              <a:t>left</a:t>
            </a:r>
            <a:r>
              <a:rPr lang="it-IT" dirty="0" smtClean="0"/>
              <a:t> </a:t>
            </a:r>
            <a:r>
              <a:rPr lang="it-IT" dirty="0" err="1" smtClean="0"/>
              <a:t>Yaw</a:t>
            </a:r>
            <a:r>
              <a:rPr lang="it-IT" dirty="0" smtClean="0"/>
              <a:t> </a:t>
            </a:r>
            <a:r>
              <a:rPr lang="it-IT" dirty="0" err="1" smtClean="0"/>
              <a:t>Leg</a:t>
            </a:r>
            <a:endParaRPr lang="it-IT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9989200"/>
              </p:ext>
            </p:extLst>
          </p:nvPr>
        </p:nvGraphicFramePr>
        <p:xfrm>
          <a:off x="3491880" y="1556792"/>
          <a:ext cx="5364049" cy="2956560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1911305">
                  <a:extLst>
                    <a:ext uri="{9D8B030D-6E8A-4147-A177-3AD203B41FA5}">
                      <a16:colId xmlns:a16="http://schemas.microsoft.com/office/drawing/2014/main" val="3050943458"/>
                    </a:ext>
                  </a:extLst>
                </a:gridCol>
                <a:gridCol w="1726372">
                  <a:extLst>
                    <a:ext uri="{9D8B030D-6E8A-4147-A177-3AD203B41FA5}">
                      <a16:colId xmlns:a16="http://schemas.microsoft.com/office/drawing/2014/main" val="3307541671"/>
                    </a:ext>
                  </a:extLst>
                </a:gridCol>
                <a:gridCol w="1726372">
                  <a:extLst>
                    <a:ext uri="{9D8B030D-6E8A-4147-A177-3AD203B41FA5}">
                      <a16:colId xmlns:a16="http://schemas.microsoft.com/office/drawing/2014/main" val="31715413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t-IT" sz="1400" dirty="0" smtClean="0"/>
                        <a:t>Motor </a:t>
                      </a:r>
                      <a:r>
                        <a:rPr lang="it-IT" sz="1400" dirty="0" err="1" smtClean="0"/>
                        <a:t>Type</a:t>
                      </a:r>
                      <a:endParaRPr lang="en-US" sz="14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1400" dirty="0" smtClean="0"/>
                        <a:t>MOOG_C2900576</a:t>
                      </a:r>
                    </a:p>
                    <a:p>
                      <a:r>
                        <a:rPr lang="pl-PL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Moog BLDC motor, OD 49.2, ID 15.5, L 24.7 , W/O HALL SENSOR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54449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400" dirty="0" err="1" smtClean="0"/>
                        <a:t>Speed</a:t>
                      </a:r>
                      <a:r>
                        <a:rPr lang="it-IT" sz="1400" dirty="0" smtClean="0"/>
                        <a:t> </a:t>
                      </a:r>
                      <a:r>
                        <a:rPr lang="it-IT" sz="1400" dirty="0" err="1" smtClean="0"/>
                        <a:t>shaft</a:t>
                      </a:r>
                      <a:r>
                        <a:rPr lang="it-IT" sz="1400" dirty="0" smtClean="0"/>
                        <a:t> Sensor</a:t>
                      </a:r>
                      <a:endParaRPr lang="en-US" sz="14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dirty="0" err="1" smtClean="0"/>
                        <a:t>Lcore</a:t>
                      </a:r>
                      <a:r>
                        <a:rPr lang="it-IT" sz="1400" dirty="0" smtClean="0"/>
                        <a:t> 5 – </a:t>
                      </a:r>
                      <a:r>
                        <a:rPr lang="it-IT" sz="1400" dirty="0" err="1" smtClean="0"/>
                        <a:t>optical</a:t>
                      </a:r>
                      <a:r>
                        <a:rPr lang="it-IT" sz="1400" dirty="0" smtClean="0"/>
                        <a:t> disk 004</a:t>
                      </a:r>
                      <a:endParaRPr lang="en-US" sz="1400" dirty="0" smtClean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64927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dirty="0" smtClean="0"/>
                        <a:t>slow </a:t>
                      </a:r>
                      <a:r>
                        <a:rPr lang="it-IT" sz="1400" dirty="0" err="1" smtClean="0"/>
                        <a:t>shaft</a:t>
                      </a:r>
                      <a:r>
                        <a:rPr lang="it-IT" sz="1400" dirty="0" smtClean="0"/>
                        <a:t> Sensor</a:t>
                      </a:r>
                      <a:endParaRPr lang="en-US" sz="1400" dirty="0" smtClean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dirty="0" smtClean="0"/>
                        <a:t>AMO </a:t>
                      </a:r>
                      <a:r>
                        <a:rPr lang="it-IT" sz="1400" dirty="0" err="1" smtClean="0"/>
                        <a:t>board</a:t>
                      </a:r>
                      <a:r>
                        <a:rPr lang="it-IT" sz="1400" dirty="0" smtClean="0"/>
                        <a:t>  - </a:t>
                      </a:r>
                      <a:r>
                        <a:rPr lang="it-IT" sz="1400" dirty="0" err="1" smtClean="0"/>
                        <a:t>magnetic</a:t>
                      </a:r>
                      <a:r>
                        <a:rPr lang="it-IT" sz="1400" baseline="0" dirty="0" smtClean="0"/>
                        <a:t> </a:t>
                      </a:r>
                      <a:r>
                        <a:rPr lang="it-IT" sz="1400" dirty="0" smtClean="0"/>
                        <a:t>Encoder  (103839)</a:t>
                      </a:r>
                      <a:endParaRPr lang="en-US" sz="1400" dirty="0" smtClean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25919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dirty="0" err="1" smtClean="0"/>
                        <a:t>Harmonic</a:t>
                      </a:r>
                      <a:r>
                        <a:rPr lang="it-IT" sz="1400" dirty="0" smtClean="0"/>
                        <a:t> Drive</a:t>
                      </a:r>
                      <a:endParaRPr lang="en-US" sz="1400" dirty="0" smtClean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CSD-20-100-2UH_CS (1:100)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2570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400" dirty="0" smtClean="0"/>
                        <a:t>HW Limit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 smtClean="0"/>
                        <a:t>-67.5°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 smtClean="0"/>
                        <a:t>+67.5°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06424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400" dirty="0" smtClean="0"/>
                        <a:t>Software</a:t>
                      </a:r>
                      <a:r>
                        <a:rPr lang="it-IT" sz="1400" baseline="0" dirty="0" smtClean="0"/>
                        <a:t> Limit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sz="1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sz="140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64281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it-IT" sz="1400" dirty="0" smtClean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241194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3491880" y="4581128"/>
            <a:ext cx="5364048" cy="175432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 smtClean="0"/>
              <a:t>Note:</a:t>
            </a:r>
          </a:p>
          <a:p>
            <a:endParaRPr lang="it-IT" dirty="0"/>
          </a:p>
          <a:p>
            <a:endParaRPr lang="it-IT" dirty="0" smtClean="0"/>
          </a:p>
          <a:p>
            <a:endParaRPr lang="it-IT" dirty="0"/>
          </a:p>
          <a:p>
            <a:endParaRPr lang="it-IT" dirty="0" smtClean="0"/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700808"/>
            <a:ext cx="2378284" cy="4572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142" y="1869595"/>
            <a:ext cx="2818356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729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3568" y="214107"/>
            <a:ext cx="7772400" cy="910638"/>
          </a:xfrm>
        </p:spPr>
        <p:txBody>
          <a:bodyPr/>
          <a:lstStyle/>
          <a:p>
            <a:r>
              <a:rPr lang="it-IT" dirty="0" smtClean="0"/>
              <a:t>JOINT 15 </a:t>
            </a:r>
            <a:r>
              <a:rPr lang="it-IT" dirty="0"/>
              <a:t>– </a:t>
            </a:r>
            <a:r>
              <a:rPr lang="it-IT" dirty="0" smtClean="0"/>
              <a:t>Right </a:t>
            </a:r>
            <a:r>
              <a:rPr lang="it-IT" dirty="0" err="1"/>
              <a:t>Yaw</a:t>
            </a:r>
            <a:r>
              <a:rPr lang="it-IT" dirty="0"/>
              <a:t> </a:t>
            </a:r>
            <a:r>
              <a:rPr lang="it-IT" dirty="0" err="1"/>
              <a:t>Leg</a:t>
            </a:r>
            <a:endParaRPr lang="it-IT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1911812"/>
              </p:ext>
            </p:extLst>
          </p:nvPr>
        </p:nvGraphicFramePr>
        <p:xfrm>
          <a:off x="3491880" y="1556792"/>
          <a:ext cx="5364049" cy="2956560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1911305">
                  <a:extLst>
                    <a:ext uri="{9D8B030D-6E8A-4147-A177-3AD203B41FA5}">
                      <a16:colId xmlns:a16="http://schemas.microsoft.com/office/drawing/2014/main" val="3050943458"/>
                    </a:ext>
                  </a:extLst>
                </a:gridCol>
                <a:gridCol w="1726372">
                  <a:extLst>
                    <a:ext uri="{9D8B030D-6E8A-4147-A177-3AD203B41FA5}">
                      <a16:colId xmlns:a16="http://schemas.microsoft.com/office/drawing/2014/main" val="3307541671"/>
                    </a:ext>
                  </a:extLst>
                </a:gridCol>
                <a:gridCol w="1726372">
                  <a:extLst>
                    <a:ext uri="{9D8B030D-6E8A-4147-A177-3AD203B41FA5}">
                      <a16:colId xmlns:a16="http://schemas.microsoft.com/office/drawing/2014/main" val="11480121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t-IT" sz="1400" dirty="0" smtClean="0"/>
                        <a:t>Motor </a:t>
                      </a:r>
                      <a:r>
                        <a:rPr lang="it-IT" sz="1400" dirty="0" err="1" smtClean="0"/>
                        <a:t>Type</a:t>
                      </a:r>
                      <a:endParaRPr lang="en-US" sz="14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1400" dirty="0" smtClean="0"/>
                        <a:t>MOOG_C2900576</a:t>
                      </a:r>
                    </a:p>
                    <a:p>
                      <a:r>
                        <a:rPr lang="pl-PL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Moog BLDC motor, OD 49.2, ID 15.5, L 24.7 , W/O HALL SENSOR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54449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400" dirty="0" err="1" smtClean="0"/>
                        <a:t>Speed</a:t>
                      </a:r>
                      <a:r>
                        <a:rPr lang="it-IT" sz="1400" dirty="0" smtClean="0"/>
                        <a:t> </a:t>
                      </a:r>
                      <a:r>
                        <a:rPr lang="it-IT" sz="1400" dirty="0" err="1" smtClean="0"/>
                        <a:t>shaft</a:t>
                      </a:r>
                      <a:r>
                        <a:rPr lang="it-IT" sz="1400" dirty="0" smtClean="0"/>
                        <a:t> Sensor</a:t>
                      </a:r>
                      <a:endParaRPr lang="en-US" sz="14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dirty="0" err="1" smtClean="0"/>
                        <a:t>Lcore</a:t>
                      </a:r>
                      <a:r>
                        <a:rPr lang="it-IT" sz="1400" dirty="0" smtClean="0"/>
                        <a:t> 5 – </a:t>
                      </a:r>
                      <a:r>
                        <a:rPr lang="it-IT" sz="1400" dirty="0" err="1" smtClean="0"/>
                        <a:t>optical</a:t>
                      </a:r>
                      <a:r>
                        <a:rPr lang="it-IT" sz="1400" dirty="0" smtClean="0"/>
                        <a:t> disk 004</a:t>
                      </a:r>
                      <a:endParaRPr lang="en-US" sz="1400" dirty="0" smtClean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64927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dirty="0" smtClean="0"/>
                        <a:t>slow </a:t>
                      </a:r>
                      <a:r>
                        <a:rPr lang="it-IT" sz="1400" dirty="0" err="1" smtClean="0"/>
                        <a:t>shaft</a:t>
                      </a:r>
                      <a:r>
                        <a:rPr lang="it-IT" sz="1400" dirty="0" smtClean="0"/>
                        <a:t> Sensor</a:t>
                      </a:r>
                      <a:endParaRPr lang="en-US" sz="1400" dirty="0" smtClean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dirty="0" smtClean="0"/>
                        <a:t>AMO </a:t>
                      </a:r>
                      <a:r>
                        <a:rPr lang="it-IT" sz="1400" dirty="0" err="1" smtClean="0"/>
                        <a:t>board</a:t>
                      </a:r>
                      <a:r>
                        <a:rPr lang="it-IT" sz="1400" dirty="0" smtClean="0"/>
                        <a:t>  - </a:t>
                      </a:r>
                      <a:r>
                        <a:rPr lang="it-IT" sz="1400" dirty="0" err="1" smtClean="0"/>
                        <a:t>magnetic</a:t>
                      </a:r>
                      <a:r>
                        <a:rPr lang="it-IT" sz="1400" baseline="0" dirty="0" smtClean="0"/>
                        <a:t> </a:t>
                      </a:r>
                      <a:r>
                        <a:rPr lang="it-IT" sz="1400" dirty="0" smtClean="0"/>
                        <a:t>Encoder  (103839)</a:t>
                      </a:r>
                      <a:endParaRPr lang="en-US" sz="1400" dirty="0" smtClean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25919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dirty="0" err="1" smtClean="0"/>
                        <a:t>Harmonic</a:t>
                      </a:r>
                      <a:r>
                        <a:rPr lang="it-IT" sz="1400" dirty="0" smtClean="0"/>
                        <a:t> Drive</a:t>
                      </a:r>
                      <a:endParaRPr lang="en-US" sz="1400" dirty="0" smtClean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CSD-20-100-2UH_CS (1:100)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2570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400" dirty="0" smtClean="0"/>
                        <a:t>HW Limit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 smtClean="0"/>
                        <a:t>-67.5°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 smtClean="0"/>
                        <a:t>+67.5°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06424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400" dirty="0" smtClean="0"/>
                        <a:t>Software</a:t>
                      </a:r>
                      <a:r>
                        <a:rPr lang="it-IT" sz="1400" baseline="0" dirty="0" smtClean="0"/>
                        <a:t> Limit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sz="1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sz="140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64281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it-IT" sz="1400" dirty="0" smtClean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241194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3491880" y="4581128"/>
            <a:ext cx="5364048" cy="175432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 smtClean="0"/>
              <a:t>Note:</a:t>
            </a:r>
          </a:p>
          <a:p>
            <a:endParaRPr lang="it-IT" dirty="0"/>
          </a:p>
          <a:p>
            <a:endParaRPr lang="it-IT" dirty="0" smtClean="0"/>
          </a:p>
          <a:p>
            <a:endParaRPr lang="it-IT" dirty="0"/>
          </a:p>
          <a:p>
            <a:endParaRPr lang="it-IT" dirty="0" smtClean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700808"/>
            <a:ext cx="2446421" cy="4572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02" y="1837928"/>
            <a:ext cx="2818356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164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3568" y="214107"/>
            <a:ext cx="7772400" cy="910638"/>
          </a:xfrm>
        </p:spPr>
        <p:txBody>
          <a:bodyPr/>
          <a:lstStyle/>
          <a:p>
            <a:r>
              <a:rPr lang="it-IT" dirty="0" smtClean="0"/>
              <a:t>JOINT 10 – Left </a:t>
            </a:r>
            <a:r>
              <a:rPr lang="it-IT" dirty="0" err="1" smtClean="0"/>
              <a:t>Knee</a:t>
            </a:r>
            <a:endParaRPr lang="it-IT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6862154"/>
              </p:ext>
            </p:extLst>
          </p:nvPr>
        </p:nvGraphicFramePr>
        <p:xfrm>
          <a:off x="3491880" y="1556792"/>
          <a:ext cx="5364049" cy="2956560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1911305">
                  <a:extLst>
                    <a:ext uri="{9D8B030D-6E8A-4147-A177-3AD203B41FA5}">
                      <a16:colId xmlns:a16="http://schemas.microsoft.com/office/drawing/2014/main" val="3050943458"/>
                    </a:ext>
                  </a:extLst>
                </a:gridCol>
                <a:gridCol w="1726372">
                  <a:extLst>
                    <a:ext uri="{9D8B030D-6E8A-4147-A177-3AD203B41FA5}">
                      <a16:colId xmlns:a16="http://schemas.microsoft.com/office/drawing/2014/main" val="3307541671"/>
                    </a:ext>
                  </a:extLst>
                </a:gridCol>
                <a:gridCol w="1726372">
                  <a:extLst>
                    <a:ext uri="{9D8B030D-6E8A-4147-A177-3AD203B41FA5}">
                      <a16:colId xmlns:a16="http://schemas.microsoft.com/office/drawing/2014/main" val="38520028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t-IT" sz="1400" dirty="0" smtClean="0"/>
                        <a:t>Motor </a:t>
                      </a:r>
                      <a:r>
                        <a:rPr lang="it-IT" sz="1400" dirty="0" err="1" smtClean="0"/>
                        <a:t>Type</a:t>
                      </a:r>
                      <a:endParaRPr lang="en-US" sz="14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MOOG_C2900580</a:t>
                      </a:r>
                    </a:p>
                    <a:p>
                      <a:r>
                        <a:rPr lang="pl-PL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Moog BLDC motor, OD 72.4, ID 15.5, L 27.5 , W/O HALL SENSOR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54449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400" dirty="0" err="1" smtClean="0"/>
                        <a:t>Speed</a:t>
                      </a:r>
                      <a:r>
                        <a:rPr lang="it-IT" sz="1400" dirty="0" smtClean="0"/>
                        <a:t> </a:t>
                      </a:r>
                      <a:r>
                        <a:rPr lang="it-IT" sz="1400" dirty="0" err="1" smtClean="0"/>
                        <a:t>shaft</a:t>
                      </a:r>
                      <a:r>
                        <a:rPr lang="it-IT" sz="1400" dirty="0" smtClean="0"/>
                        <a:t> Sensor</a:t>
                      </a:r>
                      <a:endParaRPr lang="en-US" sz="14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dirty="0" err="1" smtClean="0"/>
                        <a:t>Lcore</a:t>
                      </a:r>
                      <a:r>
                        <a:rPr lang="it-IT" sz="1400" dirty="0" smtClean="0"/>
                        <a:t> 5 – </a:t>
                      </a:r>
                      <a:r>
                        <a:rPr lang="it-IT" sz="1400" dirty="0" err="1" smtClean="0"/>
                        <a:t>optical</a:t>
                      </a:r>
                      <a:r>
                        <a:rPr lang="it-IT" sz="1400" dirty="0" smtClean="0"/>
                        <a:t> disk 004</a:t>
                      </a:r>
                      <a:endParaRPr lang="en-US" sz="1400" dirty="0" smtClean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64927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dirty="0" smtClean="0"/>
                        <a:t>slow </a:t>
                      </a:r>
                      <a:r>
                        <a:rPr lang="it-IT" sz="1400" dirty="0" err="1" smtClean="0"/>
                        <a:t>shaft</a:t>
                      </a:r>
                      <a:r>
                        <a:rPr lang="it-IT" sz="1400" dirty="0" smtClean="0"/>
                        <a:t> Sensor</a:t>
                      </a:r>
                      <a:endParaRPr lang="en-US" sz="1400" dirty="0" smtClean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dirty="0" smtClean="0"/>
                        <a:t>AMO </a:t>
                      </a:r>
                      <a:r>
                        <a:rPr lang="it-IT" sz="1400" dirty="0" err="1" smtClean="0"/>
                        <a:t>board</a:t>
                      </a:r>
                      <a:r>
                        <a:rPr lang="it-IT" sz="1400" dirty="0" smtClean="0"/>
                        <a:t>  - </a:t>
                      </a:r>
                      <a:r>
                        <a:rPr lang="it-IT" sz="1400" dirty="0" err="1" smtClean="0"/>
                        <a:t>magnetic</a:t>
                      </a:r>
                      <a:r>
                        <a:rPr lang="it-IT" sz="1400" baseline="0" dirty="0" smtClean="0"/>
                        <a:t> </a:t>
                      </a:r>
                      <a:r>
                        <a:rPr lang="it-IT" sz="1400" dirty="0" smtClean="0"/>
                        <a:t>Encoder  (103839)</a:t>
                      </a:r>
                      <a:endParaRPr lang="en-US" sz="1400" dirty="0" smtClean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25919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dirty="0" err="1" smtClean="0"/>
                        <a:t>Harmonic</a:t>
                      </a:r>
                      <a:r>
                        <a:rPr lang="it-IT" sz="1400" dirty="0" smtClean="0"/>
                        <a:t> Drive</a:t>
                      </a:r>
                      <a:endParaRPr lang="en-US" sz="1400" dirty="0" smtClean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CSD-25-100-2UH_CS (1:100)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2570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400" dirty="0" smtClean="0"/>
                        <a:t>HW Limit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 smtClean="0"/>
                        <a:t>+105°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 smtClean="0"/>
                        <a:t>-5°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06424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400" dirty="0" smtClean="0"/>
                        <a:t>Software</a:t>
                      </a:r>
                      <a:r>
                        <a:rPr lang="it-IT" sz="1400" baseline="0" dirty="0" smtClean="0"/>
                        <a:t> Limit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sz="1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sz="140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64281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it-IT" sz="1400" dirty="0" smtClean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241194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3491880" y="4581128"/>
            <a:ext cx="5364048" cy="175432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 smtClean="0"/>
              <a:t>Note:</a:t>
            </a:r>
          </a:p>
          <a:p>
            <a:endParaRPr lang="it-IT" dirty="0"/>
          </a:p>
          <a:p>
            <a:endParaRPr lang="it-IT" dirty="0" smtClean="0"/>
          </a:p>
          <a:p>
            <a:endParaRPr lang="it-IT" dirty="0"/>
          </a:p>
          <a:p>
            <a:endParaRPr lang="it-IT" dirty="0" smtClean="0"/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700808"/>
            <a:ext cx="2428545" cy="4572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508" y="2615208"/>
            <a:ext cx="2818356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981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3568" y="214107"/>
            <a:ext cx="7772400" cy="910638"/>
          </a:xfrm>
        </p:spPr>
        <p:txBody>
          <a:bodyPr/>
          <a:lstStyle/>
          <a:p>
            <a:r>
              <a:rPr lang="it-IT" dirty="0" smtClean="0"/>
              <a:t>JOINT 16 – Right </a:t>
            </a:r>
            <a:r>
              <a:rPr lang="it-IT" dirty="0" err="1" smtClean="0"/>
              <a:t>Knee</a:t>
            </a:r>
            <a:endParaRPr lang="it-IT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7567321"/>
              </p:ext>
            </p:extLst>
          </p:nvPr>
        </p:nvGraphicFramePr>
        <p:xfrm>
          <a:off x="3492491" y="1556792"/>
          <a:ext cx="5364049" cy="2956560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1911305">
                  <a:extLst>
                    <a:ext uri="{9D8B030D-6E8A-4147-A177-3AD203B41FA5}">
                      <a16:colId xmlns:a16="http://schemas.microsoft.com/office/drawing/2014/main" val="3050943458"/>
                    </a:ext>
                  </a:extLst>
                </a:gridCol>
                <a:gridCol w="1726372">
                  <a:extLst>
                    <a:ext uri="{9D8B030D-6E8A-4147-A177-3AD203B41FA5}">
                      <a16:colId xmlns:a16="http://schemas.microsoft.com/office/drawing/2014/main" val="3307541671"/>
                    </a:ext>
                  </a:extLst>
                </a:gridCol>
                <a:gridCol w="1726372">
                  <a:extLst>
                    <a:ext uri="{9D8B030D-6E8A-4147-A177-3AD203B41FA5}">
                      <a16:colId xmlns:a16="http://schemas.microsoft.com/office/drawing/2014/main" val="39266391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t-IT" sz="1400" dirty="0" smtClean="0"/>
                        <a:t>Motor </a:t>
                      </a:r>
                      <a:r>
                        <a:rPr lang="it-IT" sz="1400" dirty="0" err="1" smtClean="0"/>
                        <a:t>Type</a:t>
                      </a:r>
                      <a:endParaRPr lang="en-US" sz="14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MOOG_C2900580</a:t>
                      </a:r>
                    </a:p>
                    <a:p>
                      <a:r>
                        <a:rPr lang="pl-PL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Moog BLDC motor, OD 72.4, ID 15.5, L 27.5 , W/O HALL SENSOR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54449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400" dirty="0" err="1" smtClean="0"/>
                        <a:t>Speed</a:t>
                      </a:r>
                      <a:r>
                        <a:rPr lang="it-IT" sz="1400" dirty="0" smtClean="0"/>
                        <a:t> </a:t>
                      </a:r>
                      <a:r>
                        <a:rPr lang="it-IT" sz="1400" dirty="0" err="1" smtClean="0"/>
                        <a:t>shaft</a:t>
                      </a:r>
                      <a:r>
                        <a:rPr lang="it-IT" sz="1400" dirty="0" smtClean="0"/>
                        <a:t> Sensor</a:t>
                      </a:r>
                      <a:endParaRPr lang="en-US" sz="14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dirty="0" err="1" smtClean="0"/>
                        <a:t>Lcore</a:t>
                      </a:r>
                      <a:r>
                        <a:rPr lang="it-IT" sz="1400" dirty="0" smtClean="0"/>
                        <a:t> 5 – </a:t>
                      </a:r>
                      <a:r>
                        <a:rPr lang="it-IT" sz="1400" dirty="0" err="1" smtClean="0"/>
                        <a:t>optical</a:t>
                      </a:r>
                      <a:r>
                        <a:rPr lang="it-IT" sz="1400" dirty="0" smtClean="0"/>
                        <a:t> disk 004</a:t>
                      </a:r>
                      <a:endParaRPr lang="en-US" sz="1400" dirty="0" smtClean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64927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dirty="0" smtClean="0"/>
                        <a:t>slow </a:t>
                      </a:r>
                      <a:r>
                        <a:rPr lang="it-IT" sz="1400" dirty="0" err="1" smtClean="0"/>
                        <a:t>shaft</a:t>
                      </a:r>
                      <a:r>
                        <a:rPr lang="it-IT" sz="1400" dirty="0" smtClean="0"/>
                        <a:t> Sensor</a:t>
                      </a:r>
                      <a:endParaRPr lang="en-US" sz="1400" dirty="0" smtClean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dirty="0" smtClean="0"/>
                        <a:t>AMO </a:t>
                      </a:r>
                      <a:r>
                        <a:rPr lang="it-IT" sz="1400" dirty="0" err="1" smtClean="0"/>
                        <a:t>board</a:t>
                      </a:r>
                      <a:r>
                        <a:rPr lang="it-IT" sz="1400" dirty="0" smtClean="0"/>
                        <a:t>  - </a:t>
                      </a:r>
                      <a:r>
                        <a:rPr lang="it-IT" sz="1400" dirty="0" err="1" smtClean="0"/>
                        <a:t>magnetic</a:t>
                      </a:r>
                      <a:r>
                        <a:rPr lang="it-IT" sz="1400" baseline="0" dirty="0" smtClean="0"/>
                        <a:t> </a:t>
                      </a:r>
                      <a:r>
                        <a:rPr lang="it-IT" sz="1400" dirty="0" smtClean="0"/>
                        <a:t>Encoder  (103839)</a:t>
                      </a:r>
                      <a:endParaRPr lang="en-US" sz="1400" dirty="0" smtClean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25919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dirty="0" err="1" smtClean="0"/>
                        <a:t>Harmonic</a:t>
                      </a:r>
                      <a:r>
                        <a:rPr lang="it-IT" sz="1400" dirty="0" smtClean="0"/>
                        <a:t> Drive</a:t>
                      </a:r>
                      <a:endParaRPr lang="en-US" sz="1400" dirty="0" smtClean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CSD-25-100-2UH_CS (1:100)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2570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400" dirty="0" smtClean="0"/>
                        <a:t>HW Limit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 smtClean="0"/>
                        <a:t>+105°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 smtClean="0"/>
                        <a:t>-5°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06424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400" dirty="0" smtClean="0"/>
                        <a:t>Software</a:t>
                      </a:r>
                      <a:r>
                        <a:rPr lang="it-IT" sz="1400" baseline="0" dirty="0" smtClean="0"/>
                        <a:t> Limit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sz="1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sz="140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64281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it-IT" sz="1400" dirty="0" smtClean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241194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3491880" y="4581128"/>
            <a:ext cx="5364048" cy="175432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 smtClean="0"/>
              <a:t>Note:</a:t>
            </a:r>
          </a:p>
          <a:p>
            <a:endParaRPr lang="it-IT" dirty="0"/>
          </a:p>
          <a:p>
            <a:endParaRPr lang="it-IT" dirty="0" smtClean="0"/>
          </a:p>
          <a:p>
            <a:endParaRPr lang="it-IT" dirty="0"/>
          </a:p>
          <a:p>
            <a:endParaRPr lang="it-IT" dirty="0" smtClean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700354"/>
            <a:ext cx="2367825" cy="4572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2492896"/>
            <a:ext cx="2818356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162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3568" y="214107"/>
            <a:ext cx="7772400" cy="910638"/>
          </a:xfrm>
        </p:spPr>
        <p:txBody>
          <a:bodyPr/>
          <a:lstStyle/>
          <a:p>
            <a:r>
              <a:rPr lang="it-IT" dirty="0" smtClean="0"/>
              <a:t>JOINT 11 – Left Pitch </a:t>
            </a:r>
            <a:r>
              <a:rPr lang="it-IT" dirty="0" err="1" smtClean="0"/>
              <a:t>foot</a:t>
            </a:r>
            <a:endParaRPr lang="it-IT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9368203"/>
              </p:ext>
            </p:extLst>
          </p:nvPr>
        </p:nvGraphicFramePr>
        <p:xfrm>
          <a:off x="3517337" y="1556792"/>
          <a:ext cx="5364049" cy="2956560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1911305">
                  <a:extLst>
                    <a:ext uri="{9D8B030D-6E8A-4147-A177-3AD203B41FA5}">
                      <a16:colId xmlns:a16="http://schemas.microsoft.com/office/drawing/2014/main" val="3050943458"/>
                    </a:ext>
                  </a:extLst>
                </a:gridCol>
                <a:gridCol w="1726372">
                  <a:extLst>
                    <a:ext uri="{9D8B030D-6E8A-4147-A177-3AD203B41FA5}">
                      <a16:colId xmlns:a16="http://schemas.microsoft.com/office/drawing/2014/main" val="3307541671"/>
                    </a:ext>
                  </a:extLst>
                </a:gridCol>
                <a:gridCol w="1726372">
                  <a:extLst>
                    <a:ext uri="{9D8B030D-6E8A-4147-A177-3AD203B41FA5}">
                      <a16:colId xmlns:a16="http://schemas.microsoft.com/office/drawing/2014/main" val="27289578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t-IT" sz="1400" dirty="0" smtClean="0"/>
                        <a:t>Motor </a:t>
                      </a:r>
                      <a:r>
                        <a:rPr lang="it-IT" sz="1400" dirty="0" err="1" smtClean="0"/>
                        <a:t>Type</a:t>
                      </a:r>
                      <a:endParaRPr lang="en-US" sz="14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MOOG_C2900580</a:t>
                      </a:r>
                    </a:p>
                    <a:p>
                      <a:r>
                        <a:rPr lang="pl-PL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Moog BLDC motor, OD 72.4, ID 15.5, L 27.5 , W/O HALL SENSOR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54449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400" dirty="0" err="1" smtClean="0"/>
                        <a:t>Speed</a:t>
                      </a:r>
                      <a:r>
                        <a:rPr lang="it-IT" sz="1400" dirty="0" smtClean="0"/>
                        <a:t> </a:t>
                      </a:r>
                      <a:r>
                        <a:rPr lang="it-IT" sz="1400" dirty="0" err="1" smtClean="0"/>
                        <a:t>shaft</a:t>
                      </a:r>
                      <a:r>
                        <a:rPr lang="it-IT" sz="1400" dirty="0" smtClean="0"/>
                        <a:t> Sensor</a:t>
                      </a:r>
                      <a:endParaRPr lang="en-US" sz="14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dirty="0" err="1" smtClean="0"/>
                        <a:t>Lcore</a:t>
                      </a:r>
                      <a:r>
                        <a:rPr lang="it-IT" sz="1400" dirty="0" smtClean="0"/>
                        <a:t> 5 – </a:t>
                      </a:r>
                      <a:r>
                        <a:rPr lang="it-IT" sz="1400" dirty="0" err="1" smtClean="0"/>
                        <a:t>optical</a:t>
                      </a:r>
                      <a:r>
                        <a:rPr lang="it-IT" sz="1400" dirty="0" smtClean="0"/>
                        <a:t> disk 004</a:t>
                      </a:r>
                      <a:endParaRPr lang="en-US" sz="1400" dirty="0" smtClean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64927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dirty="0" smtClean="0"/>
                        <a:t>slow </a:t>
                      </a:r>
                      <a:r>
                        <a:rPr lang="it-IT" sz="1400" dirty="0" err="1" smtClean="0"/>
                        <a:t>shaft</a:t>
                      </a:r>
                      <a:r>
                        <a:rPr lang="it-IT" sz="1400" dirty="0" smtClean="0"/>
                        <a:t> Sensor</a:t>
                      </a:r>
                      <a:endParaRPr lang="en-US" sz="1400" dirty="0" smtClean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dirty="0" smtClean="0"/>
                        <a:t>AMO </a:t>
                      </a:r>
                      <a:r>
                        <a:rPr lang="it-IT" sz="1400" dirty="0" err="1" smtClean="0"/>
                        <a:t>board</a:t>
                      </a:r>
                      <a:r>
                        <a:rPr lang="it-IT" sz="1400" dirty="0" smtClean="0"/>
                        <a:t>  - </a:t>
                      </a:r>
                      <a:r>
                        <a:rPr lang="it-IT" sz="1400" dirty="0" err="1" smtClean="0"/>
                        <a:t>magnetic</a:t>
                      </a:r>
                      <a:r>
                        <a:rPr lang="it-IT" sz="1400" baseline="0" dirty="0" smtClean="0"/>
                        <a:t> </a:t>
                      </a:r>
                      <a:r>
                        <a:rPr lang="it-IT" sz="1400" dirty="0" smtClean="0"/>
                        <a:t>Encoder  (103839)</a:t>
                      </a:r>
                      <a:endParaRPr lang="en-US" sz="1400" dirty="0" smtClean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25919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dirty="0" err="1" smtClean="0"/>
                        <a:t>Harmonic</a:t>
                      </a:r>
                      <a:r>
                        <a:rPr lang="it-IT" sz="1400" dirty="0" smtClean="0"/>
                        <a:t> Drive</a:t>
                      </a:r>
                      <a:endParaRPr lang="en-US" sz="1400" dirty="0" smtClean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CSD-25-100-2UH_CS (1:100)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2570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400" dirty="0" smtClean="0"/>
                        <a:t>HW Limit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 smtClean="0"/>
                        <a:t>+45°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 smtClean="0"/>
                        <a:t>-45°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06424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400" dirty="0" smtClean="0"/>
                        <a:t>Software</a:t>
                      </a:r>
                      <a:r>
                        <a:rPr lang="it-IT" sz="1400" baseline="0" dirty="0" smtClean="0"/>
                        <a:t> Limit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sz="1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sz="140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64281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it-IT" sz="1400" dirty="0" smtClean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241194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3491880" y="4581128"/>
            <a:ext cx="5364048" cy="175432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 smtClean="0"/>
              <a:t>Note:</a:t>
            </a:r>
          </a:p>
          <a:p>
            <a:endParaRPr lang="it-IT" dirty="0"/>
          </a:p>
          <a:p>
            <a:endParaRPr lang="it-IT" dirty="0" smtClean="0"/>
          </a:p>
          <a:p>
            <a:endParaRPr lang="it-IT" dirty="0"/>
          </a:p>
          <a:p>
            <a:endParaRPr lang="it-IT" dirty="0" smtClean="0"/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700808"/>
            <a:ext cx="2366256" cy="4572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3861048"/>
            <a:ext cx="2818356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423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3568" y="214107"/>
            <a:ext cx="7772400" cy="910638"/>
          </a:xfrm>
        </p:spPr>
        <p:txBody>
          <a:bodyPr/>
          <a:lstStyle/>
          <a:p>
            <a:r>
              <a:rPr lang="it-IT" dirty="0" smtClean="0"/>
              <a:t>JOINT 17 </a:t>
            </a:r>
            <a:r>
              <a:rPr lang="it-IT" dirty="0"/>
              <a:t>– </a:t>
            </a:r>
            <a:r>
              <a:rPr lang="it-IT" dirty="0" smtClean="0"/>
              <a:t>Right </a:t>
            </a:r>
            <a:r>
              <a:rPr lang="it-IT" dirty="0"/>
              <a:t>Pitch </a:t>
            </a:r>
            <a:r>
              <a:rPr lang="it-IT" dirty="0" err="1"/>
              <a:t>foot</a:t>
            </a:r>
            <a:endParaRPr lang="it-IT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1326397"/>
              </p:ext>
            </p:extLst>
          </p:nvPr>
        </p:nvGraphicFramePr>
        <p:xfrm>
          <a:off x="3492777" y="1556792"/>
          <a:ext cx="5364049" cy="2956560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1911305">
                  <a:extLst>
                    <a:ext uri="{9D8B030D-6E8A-4147-A177-3AD203B41FA5}">
                      <a16:colId xmlns:a16="http://schemas.microsoft.com/office/drawing/2014/main" val="3050943458"/>
                    </a:ext>
                  </a:extLst>
                </a:gridCol>
                <a:gridCol w="1726372">
                  <a:extLst>
                    <a:ext uri="{9D8B030D-6E8A-4147-A177-3AD203B41FA5}">
                      <a16:colId xmlns:a16="http://schemas.microsoft.com/office/drawing/2014/main" val="3307541671"/>
                    </a:ext>
                  </a:extLst>
                </a:gridCol>
                <a:gridCol w="1726372">
                  <a:extLst>
                    <a:ext uri="{9D8B030D-6E8A-4147-A177-3AD203B41FA5}">
                      <a16:colId xmlns:a16="http://schemas.microsoft.com/office/drawing/2014/main" val="10967391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t-IT" sz="1400" dirty="0" smtClean="0"/>
                        <a:t>Motor </a:t>
                      </a:r>
                      <a:r>
                        <a:rPr lang="it-IT" sz="1400" dirty="0" err="1" smtClean="0"/>
                        <a:t>Type</a:t>
                      </a:r>
                      <a:endParaRPr lang="en-US" sz="14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MOOG_C2900580</a:t>
                      </a:r>
                    </a:p>
                    <a:p>
                      <a:r>
                        <a:rPr lang="pl-PL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Moog BLDC motor, OD 72.4, ID 15.5, L 27.5 , W/O HALL SENSOR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54449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400" dirty="0" err="1" smtClean="0"/>
                        <a:t>Speed</a:t>
                      </a:r>
                      <a:r>
                        <a:rPr lang="it-IT" sz="1400" dirty="0" smtClean="0"/>
                        <a:t> </a:t>
                      </a:r>
                      <a:r>
                        <a:rPr lang="it-IT" sz="1400" dirty="0" err="1" smtClean="0"/>
                        <a:t>shaft</a:t>
                      </a:r>
                      <a:r>
                        <a:rPr lang="it-IT" sz="1400" dirty="0" smtClean="0"/>
                        <a:t> Sensor</a:t>
                      </a:r>
                      <a:endParaRPr lang="en-US" sz="14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dirty="0" err="1" smtClean="0"/>
                        <a:t>Lcore</a:t>
                      </a:r>
                      <a:r>
                        <a:rPr lang="it-IT" sz="1400" dirty="0" smtClean="0"/>
                        <a:t> 5 – </a:t>
                      </a:r>
                      <a:r>
                        <a:rPr lang="it-IT" sz="1400" dirty="0" err="1" smtClean="0"/>
                        <a:t>optical</a:t>
                      </a:r>
                      <a:r>
                        <a:rPr lang="it-IT" sz="1400" dirty="0" smtClean="0"/>
                        <a:t> disk 004</a:t>
                      </a:r>
                      <a:endParaRPr lang="en-US" sz="1400" dirty="0" smtClean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64927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dirty="0" smtClean="0"/>
                        <a:t>slow </a:t>
                      </a:r>
                      <a:r>
                        <a:rPr lang="it-IT" sz="1400" dirty="0" err="1" smtClean="0"/>
                        <a:t>shaft</a:t>
                      </a:r>
                      <a:r>
                        <a:rPr lang="it-IT" sz="1400" dirty="0" smtClean="0"/>
                        <a:t> Sensor</a:t>
                      </a:r>
                      <a:endParaRPr lang="en-US" sz="1400" dirty="0" smtClean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dirty="0" smtClean="0"/>
                        <a:t>AMO </a:t>
                      </a:r>
                      <a:r>
                        <a:rPr lang="it-IT" sz="1400" dirty="0" err="1" smtClean="0"/>
                        <a:t>board</a:t>
                      </a:r>
                      <a:r>
                        <a:rPr lang="it-IT" sz="1400" dirty="0" smtClean="0"/>
                        <a:t>  - </a:t>
                      </a:r>
                      <a:r>
                        <a:rPr lang="it-IT" sz="1400" dirty="0" err="1" smtClean="0"/>
                        <a:t>magnetic</a:t>
                      </a:r>
                      <a:r>
                        <a:rPr lang="it-IT" sz="1400" baseline="0" dirty="0" smtClean="0"/>
                        <a:t> </a:t>
                      </a:r>
                      <a:r>
                        <a:rPr lang="it-IT" sz="1400" dirty="0" smtClean="0"/>
                        <a:t>Encoder  (103839)</a:t>
                      </a:r>
                      <a:endParaRPr lang="en-US" sz="1400" dirty="0" smtClean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25919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dirty="0" err="1" smtClean="0"/>
                        <a:t>Harmonic</a:t>
                      </a:r>
                      <a:r>
                        <a:rPr lang="it-IT" sz="1400" dirty="0" smtClean="0"/>
                        <a:t> Drive</a:t>
                      </a:r>
                      <a:endParaRPr lang="en-US" sz="1400" dirty="0" smtClean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1400" dirty="0" smtClean="0"/>
                        <a:t>CSD-25-100-2UH_CS (1:100)</a:t>
                      </a:r>
                      <a:endParaRPr 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2570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400" dirty="0" smtClean="0"/>
                        <a:t>HW Limit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 smtClean="0"/>
                        <a:t>+45°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 smtClean="0"/>
                        <a:t>-45°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06424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400" dirty="0" smtClean="0"/>
                        <a:t>Software</a:t>
                      </a:r>
                      <a:r>
                        <a:rPr lang="it-IT" sz="1400" baseline="0" dirty="0" smtClean="0"/>
                        <a:t> Limit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sz="1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sz="140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64281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it-IT" sz="1400" dirty="0" smtClean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241194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3491880" y="4581128"/>
            <a:ext cx="5364048" cy="175432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 smtClean="0"/>
              <a:t>Note:</a:t>
            </a:r>
          </a:p>
          <a:p>
            <a:endParaRPr lang="it-IT" dirty="0"/>
          </a:p>
          <a:p>
            <a:endParaRPr lang="it-IT" dirty="0" smtClean="0"/>
          </a:p>
          <a:p>
            <a:endParaRPr lang="it-IT" dirty="0"/>
          </a:p>
          <a:p>
            <a:endParaRPr lang="it-IT" dirty="0" smtClean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700808"/>
            <a:ext cx="2557047" cy="4572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3" y="3717032"/>
            <a:ext cx="2818356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653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3568" y="214107"/>
            <a:ext cx="7772400" cy="910638"/>
          </a:xfrm>
        </p:spPr>
        <p:txBody>
          <a:bodyPr/>
          <a:lstStyle/>
          <a:p>
            <a:r>
              <a:rPr lang="it-IT" dirty="0" smtClean="0"/>
              <a:t>JOINT 12 </a:t>
            </a:r>
            <a:r>
              <a:rPr lang="it-IT" dirty="0"/>
              <a:t>– Left </a:t>
            </a:r>
            <a:r>
              <a:rPr lang="it-IT" dirty="0" err="1" smtClean="0"/>
              <a:t>Roll</a:t>
            </a:r>
            <a:r>
              <a:rPr lang="it-IT" dirty="0" smtClean="0"/>
              <a:t> </a:t>
            </a:r>
            <a:r>
              <a:rPr lang="it-IT" dirty="0" err="1"/>
              <a:t>foot</a:t>
            </a:r>
            <a:endParaRPr lang="it-IT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6471525"/>
              </p:ext>
            </p:extLst>
          </p:nvPr>
        </p:nvGraphicFramePr>
        <p:xfrm>
          <a:off x="3491879" y="1340768"/>
          <a:ext cx="5364049" cy="3103880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1911305">
                  <a:extLst>
                    <a:ext uri="{9D8B030D-6E8A-4147-A177-3AD203B41FA5}">
                      <a16:colId xmlns:a16="http://schemas.microsoft.com/office/drawing/2014/main" val="3050943458"/>
                    </a:ext>
                  </a:extLst>
                </a:gridCol>
                <a:gridCol w="1726372">
                  <a:extLst>
                    <a:ext uri="{9D8B030D-6E8A-4147-A177-3AD203B41FA5}">
                      <a16:colId xmlns:a16="http://schemas.microsoft.com/office/drawing/2014/main" val="3307541671"/>
                    </a:ext>
                  </a:extLst>
                </a:gridCol>
                <a:gridCol w="1726372">
                  <a:extLst>
                    <a:ext uri="{9D8B030D-6E8A-4147-A177-3AD203B41FA5}">
                      <a16:colId xmlns:a16="http://schemas.microsoft.com/office/drawing/2014/main" val="9478451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t-IT" sz="1400" dirty="0" smtClean="0"/>
                        <a:t>Motor </a:t>
                      </a:r>
                      <a:r>
                        <a:rPr lang="it-IT" sz="1400" dirty="0" err="1" smtClean="0"/>
                        <a:t>Type</a:t>
                      </a:r>
                      <a:endParaRPr lang="en-US" sz="14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MOOG_C2900575</a:t>
                      </a:r>
                    </a:p>
                    <a:p>
                      <a:r>
                        <a:rPr lang="pl-PL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Moog BLDC motor, OD 49.2, ID 15.5, L 17.7 , W/O HALL SENSOR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54449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400" dirty="0" err="1" smtClean="0"/>
                        <a:t>Speed</a:t>
                      </a:r>
                      <a:r>
                        <a:rPr lang="it-IT" sz="1400" dirty="0" smtClean="0"/>
                        <a:t> </a:t>
                      </a:r>
                      <a:r>
                        <a:rPr lang="it-IT" sz="1400" dirty="0" err="1" smtClean="0"/>
                        <a:t>shaft</a:t>
                      </a:r>
                      <a:r>
                        <a:rPr lang="it-IT" sz="1400" dirty="0" smtClean="0"/>
                        <a:t> Sensor</a:t>
                      </a:r>
                      <a:endParaRPr lang="en-US" sz="14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dirty="0" err="1" smtClean="0"/>
                        <a:t>Lcore</a:t>
                      </a:r>
                      <a:r>
                        <a:rPr lang="it-IT" sz="1400" dirty="0" smtClean="0"/>
                        <a:t> 5 – </a:t>
                      </a:r>
                      <a:r>
                        <a:rPr lang="it-IT" sz="1400" dirty="0" err="1" smtClean="0"/>
                        <a:t>optical</a:t>
                      </a:r>
                      <a:r>
                        <a:rPr lang="it-IT" sz="1400" dirty="0" smtClean="0"/>
                        <a:t> disk 004</a:t>
                      </a:r>
                      <a:endParaRPr lang="en-US" sz="1400" dirty="0" smtClean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64927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dirty="0" smtClean="0"/>
                        <a:t>slow </a:t>
                      </a:r>
                      <a:r>
                        <a:rPr lang="it-IT" sz="1400" dirty="0" err="1" smtClean="0"/>
                        <a:t>shaft</a:t>
                      </a:r>
                      <a:r>
                        <a:rPr lang="it-IT" sz="1400" dirty="0" smtClean="0"/>
                        <a:t> Sensor</a:t>
                      </a:r>
                      <a:endParaRPr lang="en-US" sz="1400" dirty="0" smtClean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dirty="0" smtClean="0"/>
                        <a:t>AMO </a:t>
                      </a:r>
                      <a:r>
                        <a:rPr lang="it-IT" sz="1400" dirty="0" err="1" smtClean="0"/>
                        <a:t>board</a:t>
                      </a:r>
                      <a:r>
                        <a:rPr lang="it-IT" sz="1400" dirty="0" smtClean="0"/>
                        <a:t>  - </a:t>
                      </a:r>
                      <a:r>
                        <a:rPr lang="it-IT" sz="1400" dirty="0" err="1" smtClean="0"/>
                        <a:t>magnetic</a:t>
                      </a:r>
                      <a:r>
                        <a:rPr lang="it-IT" sz="1400" baseline="0" dirty="0" smtClean="0"/>
                        <a:t> </a:t>
                      </a:r>
                      <a:r>
                        <a:rPr lang="it-IT" sz="1400" dirty="0" smtClean="0"/>
                        <a:t>Encoder  (1MU7S_25-32N)</a:t>
                      </a:r>
                      <a:endParaRPr lang="en-US" sz="1400" dirty="0" smtClean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25919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dirty="0" err="1" smtClean="0"/>
                        <a:t>Harmonic</a:t>
                      </a:r>
                      <a:r>
                        <a:rPr lang="it-IT" sz="1400" dirty="0" smtClean="0"/>
                        <a:t> Drive</a:t>
                      </a:r>
                      <a:endParaRPr lang="en-US" sz="1400" dirty="0" smtClean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1400" dirty="0" smtClean="0"/>
                        <a:t>CSD-17-160-2A_FS (1:160)</a:t>
                      </a:r>
                      <a:endParaRPr 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2570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400" dirty="0" smtClean="0"/>
                        <a:t>HW Limit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 smtClean="0"/>
                        <a:t>+25°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 smtClean="0"/>
                        <a:t>-25°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06424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400" dirty="0" smtClean="0"/>
                        <a:t>Software</a:t>
                      </a:r>
                      <a:r>
                        <a:rPr lang="it-IT" sz="1400" baseline="0" dirty="0" smtClean="0"/>
                        <a:t> Limit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sz="1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sz="140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64281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it-IT" sz="1400" dirty="0" smtClean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241194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3491880" y="4581128"/>
            <a:ext cx="5364048" cy="175432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 smtClean="0"/>
              <a:t>Note:</a:t>
            </a:r>
          </a:p>
          <a:p>
            <a:endParaRPr lang="it-IT" dirty="0"/>
          </a:p>
          <a:p>
            <a:endParaRPr lang="it-IT" dirty="0" smtClean="0"/>
          </a:p>
          <a:p>
            <a:endParaRPr lang="it-IT" dirty="0"/>
          </a:p>
          <a:p>
            <a:endParaRPr lang="it-IT" dirty="0" smtClean="0"/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186" t="2399"/>
          <a:stretch/>
        </p:blipFill>
        <p:spPr>
          <a:xfrm>
            <a:off x="251520" y="2708920"/>
            <a:ext cx="2592288" cy="267736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2420888"/>
            <a:ext cx="2818356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618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3568" y="214107"/>
            <a:ext cx="7772400" cy="910638"/>
          </a:xfrm>
        </p:spPr>
        <p:txBody>
          <a:bodyPr/>
          <a:lstStyle/>
          <a:p>
            <a:r>
              <a:rPr lang="it-IT" dirty="0" smtClean="0"/>
              <a:t>JOINT 18 </a:t>
            </a:r>
            <a:r>
              <a:rPr lang="it-IT" dirty="0"/>
              <a:t>– </a:t>
            </a:r>
            <a:r>
              <a:rPr lang="it-IT" dirty="0" smtClean="0"/>
              <a:t>Right </a:t>
            </a:r>
            <a:r>
              <a:rPr lang="it-IT" dirty="0" err="1"/>
              <a:t>Roll</a:t>
            </a:r>
            <a:r>
              <a:rPr lang="it-IT" dirty="0"/>
              <a:t> </a:t>
            </a:r>
            <a:r>
              <a:rPr lang="it-IT" dirty="0" err="1"/>
              <a:t>foot</a:t>
            </a:r>
            <a:endParaRPr lang="it-IT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816972"/>
              </p:ext>
            </p:extLst>
          </p:nvPr>
        </p:nvGraphicFramePr>
        <p:xfrm>
          <a:off x="3491879" y="1340768"/>
          <a:ext cx="5364049" cy="3103880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1911305">
                  <a:extLst>
                    <a:ext uri="{9D8B030D-6E8A-4147-A177-3AD203B41FA5}">
                      <a16:colId xmlns:a16="http://schemas.microsoft.com/office/drawing/2014/main" val="3050943458"/>
                    </a:ext>
                  </a:extLst>
                </a:gridCol>
                <a:gridCol w="1726372">
                  <a:extLst>
                    <a:ext uri="{9D8B030D-6E8A-4147-A177-3AD203B41FA5}">
                      <a16:colId xmlns:a16="http://schemas.microsoft.com/office/drawing/2014/main" val="3307541671"/>
                    </a:ext>
                  </a:extLst>
                </a:gridCol>
                <a:gridCol w="1726372">
                  <a:extLst>
                    <a:ext uri="{9D8B030D-6E8A-4147-A177-3AD203B41FA5}">
                      <a16:colId xmlns:a16="http://schemas.microsoft.com/office/drawing/2014/main" val="25514094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t-IT" sz="1400" dirty="0" smtClean="0"/>
                        <a:t>Motor </a:t>
                      </a:r>
                      <a:r>
                        <a:rPr lang="it-IT" sz="1400" dirty="0" err="1" smtClean="0"/>
                        <a:t>Type</a:t>
                      </a:r>
                      <a:endParaRPr lang="en-US" sz="14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MOOG_C2900575</a:t>
                      </a:r>
                    </a:p>
                    <a:p>
                      <a:r>
                        <a:rPr lang="pl-PL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Moog BLDC motor, OD 49.2, ID 15.5, L 17.7 , W/O HALL SENSOR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54449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400" dirty="0" err="1" smtClean="0"/>
                        <a:t>Speed</a:t>
                      </a:r>
                      <a:r>
                        <a:rPr lang="it-IT" sz="1400" dirty="0" smtClean="0"/>
                        <a:t> </a:t>
                      </a:r>
                      <a:r>
                        <a:rPr lang="it-IT" sz="1400" dirty="0" err="1" smtClean="0"/>
                        <a:t>shaft</a:t>
                      </a:r>
                      <a:r>
                        <a:rPr lang="it-IT" sz="1400" dirty="0" smtClean="0"/>
                        <a:t> Sensor</a:t>
                      </a:r>
                      <a:endParaRPr lang="en-US" sz="14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dirty="0" err="1" smtClean="0"/>
                        <a:t>Lcore</a:t>
                      </a:r>
                      <a:r>
                        <a:rPr lang="it-IT" sz="1400" dirty="0" smtClean="0"/>
                        <a:t> 5 – </a:t>
                      </a:r>
                      <a:r>
                        <a:rPr lang="it-IT" sz="1400" dirty="0" err="1" smtClean="0"/>
                        <a:t>optical</a:t>
                      </a:r>
                      <a:r>
                        <a:rPr lang="it-IT" sz="1400" dirty="0" smtClean="0"/>
                        <a:t> disk 004</a:t>
                      </a:r>
                      <a:endParaRPr lang="en-US" sz="1400" dirty="0" smtClean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64927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dirty="0" smtClean="0"/>
                        <a:t>slow </a:t>
                      </a:r>
                      <a:r>
                        <a:rPr lang="it-IT" sz="1400" dirty="0" err="1" smtClean="0"/>
                        <a:t>shaft</a:t>
                      </a:r>
                      <a:r>
                        <a:rPr lang="it-IT" sz="1400" dirty="0" smtClean="0"/>
                        <a:t> Sensor</a:t>
                      </a:r>
                      <a:endParaRPr lang="en-US" sz="1400" dirty="0" smtClean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dirty="0" smtClean="0"/>
                        <a:t>AMO </a:t>
                      </a:r>
                      <a:r>
                        <a:rPr lang="it-IT" sz="1400" dirty="0" err="1" smtClean="0"/>
                        <a:t>board</a:t>
                      </a:r>
                      <a:r>
                        <a:rPr lang="it-IT" sz="1400" dirty="0" smtClean="0"/>
                        <a:t>  - </a:t>
                      </a:r>
                      <a:r>
                        <a:rPr lang="it-IT" sz="1400" dirty="0" err="1" smtClean="0"/>
                        <a:t>magnetic</a:t>
                      </a:r>
                      <a:r>
                        <a:rPr lang="it-IT" sz="1400" baseline="0" dirty="0" smtClean="0"/>
                        <a:t> </a:t>
                      </a:r>
                      <a:r>
                        <a:rPr lang="it-IT" sz="1400" dirty="0" smtClean="0"/>
                        <a:t>Encoder  (1MU7S_25-32N)</a:t>
                      </a:r>
                      <a:endParaRPr lang="en-US" sz="1400" dirty="0" smtClean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25919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dirty="0" err="1" smtClean="0"/>
                        <a:t>Harmonic</a:t>
                      </a:r>
                      <a:r>
                        <a:rPr lang="it-IT" sz="1400" dirty="0" smtClean="0"/>
                        <a:t> Drive</a:t>
                      </a:r>
                      <a:endParaRPr lang="en-US" sz="1400" dirty="0" smtClean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CSD-17-160-2A_FS (1:160)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2570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400" dirty="0" smtClean="0"/>
                        <a:t>HW Limit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 smtClean="0"/>
                        <a:t>+25°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 smtClean="0"/>
                        <a:t>-25°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06424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400" dirty="0" smtClean="0"/>
                        <a:t>Software</a:t>
                      </a:r>
                      <a:r>
                        <a:rPr lang="it-IT" sz="1400" baseline="0" dirty="0" smtClean="0"/>
                        <a:t> Limit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sz="1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sz="140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64281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it-IT" sz="1400" dirty="0" smtClean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241194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3491880" y="4581128"/>
            <a:ext cx="5364048" cy="175432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 smtClean="0"/>
              <a:t>Note:</a:t>
            </a:r>
          </a:p>
          <a:p>
            <a:endParaRPr lang="it-IT" dirty="0"/>
          </a:p>
          <a:p>
            <a:endParaRPr lang="it-IT" dirty="0" smtClean="0"/>
          </a:p>
          <a:p>
            <a:endParaRPr lang="it-IT" dirty="0"/>
          </a:p>
          <a:p>
            <a:endParaRPr lang="it-IT" dirty="0" smtClean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65" y="2774032"/>
            <a:ext cx="3306278" cy="2743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702" y="2276872"/>
            <a:ext cx="2818356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201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35896" y="2708920"/>
            <a:ext cx="2180928" cy="1143000"/>
          </a:xfrm>
        </p:spPr>
        <p:txBody>
          <a:bodyPr/>
          <a:lstStyle/>
          <a:p>
            <a:r>
              <a:rPr lang="it-IT" dirty="0" smtClean="0"/>
              <a:t>END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807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e 2"/>
          <p:cNvSpPr/>
          <p:nvPr/>
        </p:nvSpPr>
        <p:spPr>
          <a:xfrm>
            <a:off x="6067432" y="299074"/>
            <a:ext cx="918102" cy="9121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8" name="Connettore 1 4"/>
          <p:cNvCxnSpPr>
            <a:stCxn id="7" idx="4"/>
          </p:cNvCxnSpPr>
          <p:nvPr/>
        </p:nvCxnSpPr>
        <p:spPr>
          <a:xfrm>
            <a:off x="6526483" y="1211175"/>
            <a:ext cx="3054" cy="81745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ttore 1 6"/>
          <p:cNvCxnSpPr/>
          <p:nvPr/>
        </p:nvCxnSpPr>
        <p:spPr>
          <a:xfrm>
            <a:off x="6363199" y="1745439"/>
            <a:ext cx="166338" cy="28319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ttore 1 10"/>
          <p:cNvCxnSpPr>
            <a:endCxn id="11" idx="0"/>
          </p:cNvCxnSpPr>
          <p:nvPr/>
        </p:nvCxnSpPr>
        <p:spPr>
          <a:xfrm flipH="1">
            <a:off x="5534956" y="1760167"/>
            <a:ext cx="91690" cy="16078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ttangolo 11"/>
          <p:cNvSpPr/>
          <p:nvPr/>
        </p:nvSpPr>
        <p:spPr>
          <a:xfrm rot="799062">
            <a:off x="5338332" y="1914171"/>
            <a:ext cx="277138" cy="504056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it-IT" sz="1000" dirty="0" smtClean="0"/>
              <a:t>575</a:t>
            </a:r>
            <a:endParaRPr lang="it-IT" sz="1000" dirty="0"/>
          </a:p>
        </p:txBody>
      </p:sp>
      <p:cxnSp>
        <p:nvCxnSpPr>
          <p:cNvPr id="12" name="Connettore 1 19"/>
          <p:cNvCxnSpPr>
            <a:stCxn id="15" idx="4"/>
            <a:endCxn id="13" idx="0"/>
          </p:cNvCxnSpPr>
          <p:nvPr/>
        </p:nvCxnSpPr>
        <p:spPr>
          <a:xfrm flipH="1">
            <a:off x="5263083" y="2958231"/>
            <a:ext cx="21472" cy="35596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Estrazione 20"/>
          <p:cNvSpPr/>
          <p:nvPr/>
        </p:nvSpPr>
        <p:spPr>
          <a:xfrm rot="241205">
            <a:off x="5034518" y="3313572"/>
            <a:ext cx="421791" cy="504056"/>
          </a:xfrm>
          <a:prstGeom prst="flowChartExtra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Ovale 17"/>
          <p:cNvSpPr/>
          <p:nvPr/>
        </p:nvSpPr>
        <p:spPr>
          <a:xfrm rot="901912">
            <a:off x="5128796" y="2540320"/>
            <a:ext cx="421791" cy="425185"/>
          </a:xfrm>
          <a:prstGeom prst="ellipse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it-IT" sz="1000" dirty="0" smtClean="0"/>
              <a:t>575</a:t>
            </a:r>
            <a:endParaRPr lang="it-IT" sz="1000" dirty="0"/>
          </a:p>
        </p:txBody>
      </p:sp>
      <p:cxnSp>
        <p:nvCxnSpPr>
          <p:cNvPr id="17" name="Connettore 1 36"/>
          <p:cNvCxnSpPr/>
          <p:nvPr/>
        </p:nvCxnSpPr>
        <p:spPr>
          <a:xfrm>
            <a:off x="5863368" y="1575928"/>
            <a:ext cx="118096" cy="5213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ttore 1 62"/>
          <p:cNvCxnSpPr>
            <a:stCxn id="11" idx="2"/>
            <a:endCxn id="15" idx="0"/>
          </p:cNvCxnSpPr>
          <p:nvPr/>
        </p:nvCxnSpPr>
        <p:spPr>
          <a:xfrm flipH="1">
            <a:off x="5394829" y="2411449"/>
            <a:ext cx="24017" cy="13614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ttore 1 68"/>
          <p:cNvCxnSpPr/>
          <p:nvPr/>
        </p:nvCxnSpPr>
        <p:spPr>
          <a:xfrm flipH="1">
            <a:off x="6520879" y="2426614"/>
            <a:ext cx="8658" cy="45312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1 69"/>
          <p:cNvCxnSpPr>
            <a:endCxn id="21" idx="0"/>
          </p:cNvCxnSpPr>
          <p:nvPr/>
        </p:nvCxnSpPr>
        <p:spPr>
          <a:xfrm>
            <a:off x="7663076" y="1820157"/>
            <a:ext cx="63793" cy="20007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ttangolo 70"/>
          <p:cNvSpPr/>
          <p:nvPr/>
        </p:nvSpPr>
        <p:spPr>
          <a:xfrm rot="20946230">
            <a:off x="7635941" y="2015692"/>
            <a:ext cx="277138" cy="504056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it-IT" sz="1000" dirty="0" smtClean="0"/>
              <a:t>575</a:t>
            </a:r>
            <a:endParaRPr lang="it-IT" sz="1000" dirty="0"/>
          </a:p>
        </p:txBody>
      </p:sp>
      <p:sp>
        <p:nvSpPr>
          <p:cNvPr id="23" name="Ovale 74"/>
          <p:cNvSpPr/>
          <p:nvPr/>
        </p:nvSpPr>
        <p:spPr>
          <a:xfrm rot="20886440">
            <a:off x="7676865" y="2651199"/>
            <a:ext cx="421791" cy="425185"/>
          </a:xfrm>
          <a:prstGeom prst="ellipse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it-IT" sz="1000" dirty="0" smtClean="0"/>
              <a:t>575</a:t>
            </a:r>
            <a:endParaRPr lang="it-IT" sz="1000" dirty="0"/>
          </a:p>
        </p:txBody>
      </p:sp>
      <p:cxnSp>
        <p:nvCxnSpPr>
          <p:cNvPr id="24" name="Connettore 1 75"/>
          <p:cNvCxnSpPr>
            <a:stCxn id="21" idx="2"/>
            <a:endCxn id="23" idx="0"/>
          </p:cNvCxnSpPr>
          <p:nvPr/>
        </p:nvCxnSpPr>
        <p:spPr>
          <a:xfrm>
            <a:off x="7822151" y="2515204"/>
            <a:ext cx="21799" cy="14055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ttore 1 79"/>
          <p:cNvCxnSpPr/>
          <p:nvPr/>
        </p:nvCxnSpPr>
        <p:spPr>
          <a:xfrm flipH="1">
            <a:off x="7180939" y="1623772"/>
            <a:ext cx="137048" cy="2964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ttore 1 81"/>
          <p:cNvCxnSpPr/>
          <p:nvPr/>
        </p:nvCxnSpPr>
        <p:spPr>
          <a:xfrm flipV="1">
            <a:off x="6529537" y="1735671"/>
            <a:ext cx="260591" cy="29296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ttore 1 119"/>
          <p:cNvCxnSpPr>
            <a:stCxn id="23" idx="4"/>
            <a:endCxn id="29" idx="0"/>
          </p:cNvCxnSpPr>
          <p:nvPr/>
        </p:nvCxnSpPr>
        <p:spPr>
          <a:xfrm>
            <a:off x="7931572" y="3071821"/>
            <a:ext cx="20261" cy="29050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Estrazione 120"/>
          <p:cNvSpPr/>
          <p:nvPr/>
        </p:nvSpPr>
        <p:spPr>
          <a:xfrm rot="21513062">
            <a:off x="7747325" y="3362243"/>
            <a:ext cx="421791" cy="505218"/>
          </a:xfrm>
          <a:prstGeom prst="flowChartExtra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32" name="Connettore 1 157"/>
          <p:cNvCxnSpPr>
            <a:stCxn id="41" idx="4"/>
          </p:cNvCxnSpPr>
          <p:nvPr/>
        </p:nvCxnSpPr>
        <p:spPr>
          <a:xfrm flipH="1">
            <a:off x="6529537" y="3287794"/>
            <a:ext cx="8482" cy="27780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ttore 1 159"/>
          <p:cNvCxnSpPr/>
          <p:nvPr/>
        </p:nvCxnSpPr>
        <p:spPr>
          <a:xfrm>
            <a:off x="6283052" y="3565600"/>
            <a:ext cx="507076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ttangolo 161"/>
          <p:cNvSpPr/>
          <p:nvPr/>
        </p:nvSpPr>
        <p:spPr>
          <a:xfrm>
            <a:off x="5863368" y="3438695"/>
            <a:ext cx="419684" cy="29276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 dirty="0" smtClean="0"/>
              <a:t>580</a:t>
            </a:r>
            <a:endParaRPr lang="it-IT" sz="1000" dirty="0"/>
          </a:p>
        </p:txBody>
      </p:sp>
      <p:sp>
        <p:nvSpPr>
          <p:cNvPr id="35" name="Rettangolo 165"/>
          <p:cNvSpPr/>
          <p:nvPr/>
        </p:nvSpPr>
        <p:spPr>
          <a:xfrm>
            <a:off x="6759667" y="3438695"/>
            <a:ext cx="419684" cy="29276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 dirty="0" smtClean="0"/>
              <a:t>580</a:t>
            </a:r>
            <a:endParaRPr lang="it-IT" sz="1000" dirty="0"/>
          </a:p>
        </p:txBody>
      </p:sp>
      <p:cxnSp>
        <p:nvCxnSpPr>
          <p:cNvPr id="36" name="Connettore 1 169"/>
          <p:cNvCxnSpPr/>
          <p:nvPr/>
        </p:nvCxnSpPr>
        <p:spPr>
          <a:xfrm>
            <a:off x="6067432" y="4163503"/>
            <a:ext cx="5778" cy="18002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ttangolo 172"/>
          <p:cNvSpPr/>
          <p:nvPr/>
        </p:nvSpPr>
        <p:spPr>
          <a:xfrm>
            <a:off x="5942759" y="4235511"/>
            <a:ext cx="288032" cy="397983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it-IT" sz="1000" dirty="0" smtClean="0"/>
              <a:t>576</a:t>
            </a:r>
            <a:endParaRPr lang="it-IT" sz="1000" dirty="0"/>
          </a:p>
        </p:txBody>
      </p:sp>
      <p:sp>
        <p:nvSpPr>
          <p:cNvPr id="38" name="Ovale 173"/>
          <p:cNvSpPr/>
          <p:nvPr/>
        </p:nvSpPr>
        <p:spPr>
          <a:xfrm>
            <a:off x="5870611" y="4811575"/>
            <a:ext cx="425202" cy="432048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it-IT" sz="1000" dirty="0" smtClean="0"/>
              <a:t>580</a:t>
            </a:r>
            <a:endParaRPr lang="it-IT" sz="1000" dirty="0"/>
          </a:p>
        </p:txBody>
      </p:sp>
      <p:sp>
        <p:nvSpPr>
          <p:cNvPr id="39" name="Rettangolo 174"/>
          <p:cNvSpPr/>
          <p:nvPr/>
        </p:nvSpPr>
        <p:spPr>
          <a:xfrm>
            <a:off x="5880915" y="5747679"/>
            <a:ext cx="419684" cy="29276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 dirty="0" smtClean="0"/>
              <a:t>580</a:t>
            </a:r>
            <a:endParaRPr lang="it-IT" sz="1000" dirty="0"/>
          </a:p>
        </p:txBody>
      </p:sp>
      <p:sp>
        <p:nvSpPr>
          <p:cNvPr id="40" name="Ovale 175"/>
          <p:cNvSpPr/>
          <p:nvPr/>
        </p:nvSpPr>
        <p:spPr>
          <a:xfrm>
            <a:off x="5888311" y="6040439"/>
            <a:ext cx="425202" cy="432048"/>
          </a:xfrm>
          <a:prstGeom prst="ellipse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it-IT" sz="1000" dirty="0" smtClean="0"/>
              <a:t>575</a:t>
            </a:r>
            <a:endParaRPr lang="it-IT" sz="1000" dirty="0"/>
          </a:p>
        </p:txBody>
      </p:sp>
      <p:sp>
        <p:nvSpPr>
          <p:cNvPr id="41" name="Ovale 184"/>
          <p:cNvSpPr/>
          <p:nvPr/>
        </p:nvSpPr>
        <p:spPr>
          <a:xfrm>
            <a:off x="6330653" y="2855745"/>
            <a:ext cx="414731" cy="432049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it-IT" sz="1000" dirty="0" smtClean="0"/>
              <a:t>576</a:t>
            </a:r>
            <a:endParaRPr lang="it-IT" sz="1000" dirty="0"/>
          </a:p>
        </p:txBody>
      </p:sp>
      <p:sp>
        <p:nvSpPr>
          <p:cNvPr id="42" name="Ovale 185"/>
          <p:cNvSpPr/>
          <p:nvPr/>
        </p:nvSpPr>
        <p:spPr>
          <a:xfrm rot="362367">
            <a:off x="5459401" y="1355337"/>
            <a:ext cx="432048" cy="416247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it-IT" sz="1000" dirty="0" smtClean="0"/>
              <a:t>576</a:t>
            </a:r>
            <a:endParaRPr lang="it-IT" sz="1000" dirty="0"/>
          </a:p>
        </p:txBody>
      </p:sp>
      <p:sp>
        <p:nvSpPr>
          <p:cNvPr id="43" name="Rettangolo 186"/>
          <p:cNvSpPr/>
          <p:nvPr/>
        </p:nvSpPr>
        <p:spPr>
          <a:xfrm rot="1025498">
            <a:off x="5989785" y="1514858"/>
            <a:ext cx="399373" cy="295793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 dirty="0" smtClean="0"/>
              <a:t>576</a:t>
            </a:r>
            <a:endParaRPr lang="it-IT" sz="1000" dirty="0"/>
          </a:p>
        </p:txBody>
      </p:sp>
      <p:sp>
        <p:nvSpPr>
          <p:cNvPr id="44" name="Ovale 187"/>
          <p:cNvSpPr/>
          <p:nvPr/>
        </p:nvSpPr>
        <p:spPr>
          <a:xfrm rot="473300">
            <a:off x="7315943" y="1454631"/>
            <a:ext cx="432048" cy="416247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it-IT" sz="1000" dirty="0" smtClean="0"/>
              <a:t>576</a:t>
            </a:r>
            <a:endParaRPr lang="it-IT" sz="1000" dirty="0"/>
          </a:p>
        </p:txBody>
      </p:sp>
      <p:sp>
        <p:nvSpPr>
          <p:cNvPr id="45" name="Rettangolo 188"/>
          <p:cNvSpPr/>
          <p:nvPr/>
        </p:nvSpPr>
        <p:spPr>
          <a:xfrm rot="20886875">
            <a:off x="6802987" y="1522652"/>
            <a:ext cx="399373" cy="295793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 dirty="0" smtClean="0"/>
              <a:t>576</a:t>
            </a:r>
            <a:endParaRPr lang="it-IT" sz="1000" dirty="0"/>
          </a:p>
        </p:txBody>
      </p:sp>
      <p:sp>
        <p:nvSpPr>
          <p:cNvPr id="46" name="Rettangolo 189"/>
          <p:cNvSpPr/>
          <p:nvPr/>
        </p:nvSpPr>
        <p:spPr>
          <a:xfrm>
            <a:off x="6390471" y="2018561"/>
            <a:ext cx="288032" cy="397983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it-IT" sz="1000" dirty="0" smtClean="0"/>
              <a:t>576</a:t>
            </a:r>
            <a:endParaRPr lang="it-IT" sz="1000" dirty="0"/>
          </a:p>
        </p:txBody>
      </p:sp>
      <p:sp>
        <p:nvSpPr>
          <p:cNvPr id="47" name="Rettangolo 190"/>
          <p:cNvSpPr/>
          <p:nvPr/>
        </p:nvSpPr>
        <p:spPr>
          <a:xfrm>
            <a:off x="6300192" y="2492896"/>
            <a:ext cx="476615" cy="225276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 dirty="0" smtClean="0"/>
              <a:t>576</a:t>
            </a:r>
            <a:endParaRPr lang="it-IT" sz="1000" dirty="0"/>
          </a:p>
        </p:txBody>
      </p:sp>
      <p:sp>
        <p:nvSpPr>
          <p:cNvPr id="48" name="Ovale 191"/>
          <p:cNvSpPr/>
          <p:nvPr/>
        </p:nvSpPr>
        <p:spPr>
          <a:xfrm>
            <a:off x="5857720" y="3730267"/>
            <a:ext cx="425202" cy="432048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it-IT" sz="1000" dirty="0" smtClean="0"/>
              <a:t>576</a:t>
            </a:r>
            <a:endParaRPr lang="it-IT" sz="1000" dirty="0"/>
          </a:p>
        </p:txBody>
      </p:sp>
      <p:sp>
        <p:nvSpPr>
          <p:cNvPr id="49" name="Ovale 192"/>
          <p:cNvSpPr/>
          <p:nvPr/>
        </p:nvSpPr>
        <p:spPr>
          <a:xfrm>
            <a:off x="6766628" y="3730084"/>
            <a:ext cx="425202" cy="432048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it-IT" sz="1000" dirty="0" smtClean="0"/>
              <a:t>576</a:t>
            </a:r>
            <a:endParaRPr lang="it-IT" sz="1000" dirty="0"/>
          </a:p>
        </p:txBody>
      </p:sp>
      <p:cxnSp>
        <p:nvCxnSpPr>
          <p:cNvPr id="50" name="Connettore 1 193"/>
          <p:cNvCxnSpPr/>
          <p:nvPr/>
        </p:nvCxnSpPr>
        <p:spPr>
          <a:xfrm>
            <a:off x="6990920" y="4163503"/>
            <a:ext cx="5778" cy="18002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ttangolo 194"/>
          <p:cNvSpPr/>
          <p:nvPr/>
        </p:nvSpPr>
        <p:spPr>
          <a:xfrm>
            <a:off x="6866247" y="4235511"/>
            <a:ext cx="288032" cy="397983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it-IT" sz="1000" dirty="0" smtClean="0"/>
              <a:t>576</a:t>
            </a:r>
            <a:endParaRPr lang="it-IT" sz="1000" dirty="0"/>
          </a:p>
        </p:txBody>
      </p:sp>
      <p:sp>
        <p:nvSpPr>
          <p:cNvPr id="52" name="Ovale 195"/>
          <p:cNvSpPr/>
          <p:nvPr/>
        </p:nvSpPr>
        <p:spPr>
          <a:xfrm>
            <a:off x="6794099" y="4811575"/>
            <a:ext cx="425202" cy="432048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it-IT" sz="1000" dirty="0" smtClean="0"/>
              <a:t>580</a:t>
            </a:r>
            <a:endParaRPr lang="it-IT" sz="1000" dirty="0"/>
          </a:p>
        </p:txBody>
      </p:sp>
      <p:sp>
        <p:nvSpPr>
          <p:cNvPr id="53" name="Rettangolo 196"/>
          <p:cNvSpPr/>
          <p:nvPr/>
        </p:nvSpPr>
        <p:spPr>
          <a:xfrm>
            <a:off x="6804403" y="5747679"/>
            <a:ext cx="419684" cy="29276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 dirty="0" smtClean="0"/>
              <a:t>580</a:t>
            </a:r>
            <a:endParaRPr lang="it-IT" sz="1000" dirty="0"/>
          </a:p>
        </p:txBody>
      </p:sp>
      <p:sp>
        <p:nvSpPr>
          <p:cNvPr id="54" name="Ovale 197"/>
          <p:cNvSpPr/>
          <p:nvPr/>
        </p:nvSpPr>
        <p:spPr>
          <a:xfrm>
            <a:off x="6811799" y="6040439"/>
            <a:ext cx="425202" cy="432048"/>
          </a:xfrm>
          <a:prstGeom prst="ellipse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it-IT" sz="1000" dirty="0" smtClean="0"/>
              <a:t>575</a:t>
            </a:r>
            <a:endParaRPr lang="it-IT" sz="1000" dirty="0"/>
          </a:p>
        </p:txBody>
      </p:sp>
      <p:sp>
        <p:nvSpPr>
          <p:cNvPr id="55" name="Title 1"/>
          <p:cNvSpPr>
            <a:spLocks noGrp="1"/>
          </p:cNvSpPr>
          <p:nvPr>
            <p:ph type="ctrTitle"/>
          </p:nvPr>
        </p:nvSpPr>
        <p:spPr>
          <a:xfrm>
            <a:off x="683568" y="214107"/>
            <a:ext cx="3384376" cy="1790528"/>
          </a:xfrm>
        </p:spPr>
        <p:txBody>
          <a:bodyPr>
            <a:normAutofit/>
          </a:bodyPr>
          <a:lstStyle/>
          <a:p>
            <a:r>
              <a:rPr lang="it-IT" dirty="0" smtClean="0"/>
              <a:t>Motor</a:t>
            </a:r>
            <a:br>
              <a:rPr lang="it-IT" dirty="0" smtClean="0"/>
            </a:br>
            <a:r>
              <a:rPr lang="it-IT" dirty="0" smtClean="0"/>
              <a:t>management</a:t>
            </a:r>
            <a:endParaRPr lang="it-IT" dirty="0"/>
          </a:p>
        </p:txBody>
      </p:sp>
      <p:graphicFrame>
        <p:nvGraphicFramePr>
          <p:cNvPr id="63" name="Table 6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4770314"/>
              </p:ext>
            </p:extLst>
          </p:nvPr>
        </p:nvGraphicFramePr>
        <p:xfrm>
          <a:off x="535808" y="2361190"/>
          <a:ext cx="3562007" cy="2194560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939848">
                  <a:extLst>
                    <a:ext uri="{9D8B030D-6E8A-4147-A177-3AD203B41FA5}">
                      <a16:colId xmlns:a16="http://schemas.microsoft.com/office/drawing/2014/main" val="1521889099"/>
                    </a:ext>
                  </a:extLst>
                </a:gridCol>
                <a:gridCol w="2622159">
                  <a:extLst>
                    <a:ext uri="{9D8B030D-6E8A-4147-A177-3AD203B41FA5}">
                      <a16:colId xmlns:a16="http://schemas.microsoft.com/office/drawing/2014/main" val="20563056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sz="1400" dirty="0" smtClean="0"/>
                        <a:t>Motor </a:t>
                      </a:r>
                      <a:r>
                        <a:rPr lang="it-IT" sz="1400" dirty="0" err="1" smtClean="0"/>
                        <a:t>Type</a:t>
                      </a:r>
                      <a:endParaRPr lang="it-IT" sz="1400" dirty="0" smtClean="0"/>
                    </a:p>
                    <a:p>
                      <a:pPr algn="ctr"/>
                      <a:r>
                        <a:rPr lang="it-IT" sz="1400" dirty="0" smtClean="0"/>
                        <a:t>576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MOOG_C2900576</a:t>
                      </a:r>
                    </a:p>
                    <a:p>
                      <a:r>
                        <a:rPr lang="pl-PL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Moog BLDC motor, OD 49.2, ID 15.5, L 24.7 , W/O HALL SENSOR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84340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sz="1400" dirty="0" smtClean="0"/>
                        <a:t>Motor </a:t>
                      </a:r>
                      <a:r>
                        <a:rPr lang="it-IT" sz="1400" dirty="0" err="1" smtClean="0"/>
                        <a:t>Type</a:t>
                      </a:r>
                      <a:endParaRPr lang="it-IT" sz="1400" dirty="0" smtClean="0"/>
                    </a:p>
                    <a:p>
                      <a:pPr algn="ctr"/>
                      <a:r>
                        <a:rPr lang="it-IT" sz="1400" dirty="0" smtClean="0"/>
                        <a:t>580</a:t>
                      </a:r>
                      <a:endParaRPr lang="en-US" sz="1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MOOG_C2900580</a:t>
                      </a:r>
                    </a:p>
                    <a:p>
                      <a:r>
                        <a:rPr lang="pl-PL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Moog BLDC motor, OD 72.4, ID 15.5, L 27.5 , W/O HALL SENSOR</a:t>
                      </a:r>
                      <a:endParaRPr lang="en-US" sz="14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46342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sz="1400" dirty="0" smtClean="0"/>
                        <a:t>Motor </a:t>
                      </a:r>
                      <a:r>
                        <a:rPr lang="it-IT" sz="1400" dirty="0" err="1" smtClean="0"/>
                        <a:t>Type</a:t>
                      </a:r>
                      <a:endParaRPr lang="it-IT" sz="1400" dirty="0" smtClean="0"/>
                    </a:p>
                    <a:p>
                      <a:pPr algn="ctr"/>
                      <a:r>
                        <a:rPr lang="it-IT" sz="1400" dirty="0" smtClean="0"/>
                        <a:t>575</a:t>
                      </a:r>
                      <a:endParaRPr lang="en-US" sz="1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MOOG_C2900575</a:t>
                      </a:r>
                    </a:p>
                    <a:p>
                      <a:r>
                        <a:rPr lang="pl-PL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Moog BLDC motor, OD 49.2, ID 15.5, L 17.7 , W/O HALL SENSOR</a:t>
                      </a:r>
                      <a:endParaRPr lang="en-US" sz="14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77867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00677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Connettore 1 119"/>
          <p:cNvCxnSpPr>
            <a:stCxn id="23" idx="4"/>
            <a:endCxn id="29" idx="0"/>
          </p:cNvCxnSpPr>
          <p:nvPr/>
        </p:nvCxnSpPr>
        <p:spPr>
          <a:xfrm>
            <a:off x="7931572" y="3071821"/>
            <a:ext cx="9115" cy="31437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e 2"/>
          <p:cNvSpPr/>
          <p:nvPr/>
        </p:nvSpPr>
        <p:spPr>
          <a:xfrm>
            <a:off x="6067432" y="299074"/>
            <a:ext cx="918102" cy="9121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8" name="Connettore 1 4"/>
          <p:cNvCxnSpPr>
            <a:stCxn id="7" idx="4"/>
            <a:endCxn id="30" idx="0"/>
          </p:cNvCxnSpPr>
          <p:nvPr/>
        </p:nvCxnSpPr>
        <p:spPr>
          <a:xfrm>
            <a:off x="6526483" y="1211175"/>
            <a:ext cx="3054" cy="81745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ttore 1 6"/>
          <p:cNvCxnSpPr>
            <a:stCxn id="16" idx="3"/>
            <a:endCxn id="30" idx="0"/>
          </p:cNvCxnSpPr>
          <p:nvPr/>
        </p:nvCxnSpPr>
        <p:spPr>
          <a:xfrm>
            <a:off x="6363199" y="1745439"/>
            <a:ext cx="166338" cy="28319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ttore 1 10"/>
          <p:cNvCxnSpPr>
            <a:stCxn id="14" idx="4"/>
            <a:endCxn id="11" idx="0"/>
          </p:cNvCxnSpPr>
          <p:nvPr/>
        </p:nvCxnSpPr>
        <p:spPr>
          <a:xfrm flipH="1">
            <a:off x="5534956" y="1760167"/>
            <a:ext cx="91690" cy="16078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ttangolo 11"/>
          <p:cNvSpPr/>
          <p:nvPr/>
        </p:nvSpPr>
        <p:spPr>
          <a:xfrm rot="799062">
            <a:off x="5338332" y="1914171"/>
            <a:ext cx="277138" cy="504056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it-IT" sz="1000" dirty="0" smtClean="0"/>
              <a:t>J-03</a:t>
            </a:r>
          </a:p>
        </p:txBody>
      </p:sp>
      <p:cxnSp>
        <p:nvCxnSpPr>
          <p:cNvPr id="12" name="Connettore 1 19"/>
          <p:cNvCxnSpPr>
            <a:stCxn id="15" idx="4"/>
            <a:endCxn id="13" idx="0"/>
          </p:cNvCxnSpPr>
          <p:nvPr/>
        </p:nvCxnSpPr>
        <p:spPr>
          <a:xfrm flipH="1">
            <a:off x="5263083" y="2908703"/>
            <a:ext cx="12214" cy="40548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Estrazione 20"/>
          <p:cNvSpPr/>
          <p:nvPr/>
        </p:nvSpPr>
        <p:spPr>
          <a:xfrm rot="241205">
            <a:off x="5033064" y="3267496"/>
            <a:ext cx="421791" cy="504056"/>
          </a:xfrm>
          <a:prstGeom prst="flowChartExtra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Ovale 8"/>
          <p:cNvSpPr/>
          <p:nvPr/>
        </p:nvSpPr>
        <p:spPr>
          <a:xfrm rot="362367">
            <a:off x="5413610" y="1317405"/>
            <a:ext cx="452417" cy="442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it-IT" sz="1000" dirty="0" smtClean="0"/>
              <a:t>J-02</a:t>
            </a:r>
            <a:endParaRPr lang="it-IT" sz="1000" dirty="0"/>
          </a:p>
        </p:txBody>
      </p:sp>
      <p:sp>
        <p:nvSpPr>
          <p:cNvPr id="15" name="Ovale 17"/>
          <p:cNvSpPr/>
          <p:nvPr/>
        </p:nvSpPr>
        <p:spPr>
          <a:xfrm rot="901912">
            <a:off x="5112016" y="2490864"/>
            <a:ext cx="429865" cy="482127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it-IT" sz="1000" dirty="0" smtClean="0"/>
              <a:t>J-04</a:t>
            </a:r>
            <a:endParaRPr lang="it-IT" sz="1000" dirty="0"/>
          </a:p>
        </p:txBody>
      </p:sp>
      <p:sp>
        <p:nvSpPr>
          <p:cNvPr id="16" name="Rettangolo 1"/>
          <p:cNvSpPr/>
          <p:nvPr/>
        </p:nvSpPr>
        <p:spPr>
          <a:xfrm rot="1025498">
            <a:off x="5972645" y="1538854"/>
            <a:ext cx="399373" cy="2957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 dirty="0" smtClean="0"/>
              <a:t>J-01</a:t>
            </a:r>
            <a:endParaRPr lang="it-IT" sz="1000" dirty="0"/>
          </a:p>
        </p:txBody>
      </p:sp>
      <p:cxnSp>
        <p:nvCxnSpPr>
          <p:cNvPr id="17" name="Connettore 1 36"/>
          <p:cNvCxnSpPr>
            <a:stCxn id="14" idx="6"/>
            <a:endCxn id="16" idx="1"/>
          </p:cNvCxnSpPr>
          <p:nvPr/>
        </p:nvCxnSpPr>
        <p:spPr>
          <a:xfrm>
            <a:off x="5863368" y="1575928"/>
            <a:ext cx="118096" cy="5213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ttore 1 62"/>
          <p:cNvCxnSpPr>
            <a:stCxn id="11" idx="2"/>
            <a:endCxn id="15" idx="0"/>
          </p:cNvCxnSpPr>
          <p:nvPr/>
        </p:nvCxnSpPr>
        <p:spPr>
          <a:xfrm flipH="1">
            <a:off x="5385571" y="2411449"/>
            <a:ext cx="33275" cy="8661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ttore 1 68"/>
          <p:cNvCxnSpPr>
            <a:stCxn id="30" idx="2"/>
          </p:cNvCxnSpPr>
          <p:nvPr/>
        </p:nvCxnSpPr>
        <p:spPr>
          <a:xfrm flipH="1">
            <a:off x="6520879" y="2426614"/>
            <a:ext cx="8658" cy="45312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1 69"/>
          <p:cNvCxnSpPr>
            <a:stCxn id="22" idx="5"/>
            <a:endCxn id="21" idx="0"/>
          </p:cNvCxnSpPr>
          <p:nvPr/>
        </p:nvCxnSpPr>
        <p:spPr>
          <a:xfrm>
            <a:off x="7663076" y="1820157"/>
            <a:ext cx="63793" cy="20007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ttangolo 70"/>
          <p:cNvSpPr/>
          <p:nvPr/>
        </p:nvSpPr>
        <p:spPr>
          <a:xfrm rot="20946230">
            <a:off x="7635941" y="2015692"/>
            <a:ext cx="277138" cy="50405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endParaRPr lang="it-IT" sz="1000" dirty="0"/>
          </a:p>
        </p:txBody>
      </p:sp>
      <p:sp>
        <p:nvSpPr>
          <p:cNvPr id="22" name="Ovale 73"/>
          <p:cNvSpPr/>
          <p:nvPr/>
        </p:nvSpPr>
        <p:spPr>
          <a:xfrm rot="473300">
            <a:off x="7320569" y="1378194"/>
            <a:ext cx="470437" cy="4863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endParaRPr lang="it-IT" sz="1000" dirty="0"/>
          </a:p>
        </p:txBody>
      </p:sp>
      <p:sp>
        <p:nvSpPr>
          <p:cNvPr id="23" name="Ovale 74"/>
          <p:cNvSpPr/>
          <p:nvPr/>
        </p:nvSpPr>
        <p:spPr>
          <a:xfrm rot="20886440">
            <a:off x="7681532" y="2640596"/>
            <a:ext cx="518926" cy="480592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endParaRPr lang="it-IT" sz="1000" dirty="0"/>
          </a:p>
        </p:txBody>
      </p:sp>
      <p:cxnSp>
        <p:nvCxnSpPr>
          <p:cNvPr id="24" name="Connettore 1 75"/>
          <p:cNvCxnSpPr>
            <a:stCxn id="21" idx="2"/>
            <a:endCxn id="23" idx="0"/>
          </p:cNvCxnSpPr>
          <p:nvPr/>
        </p:nvCxnSpPr>
        <p:spPr>
          <a:xfrm>
            <a:off x="7822151" y="2515204"/>
            <a:ext cx="21799" cy="14055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ttore 1 79"/>
          <p:cNvCxnSpPr>
            <a:stCxn id="22" idx="2"/>
            <a:endCxn id="26" idx="3"/>
          </p:cNvCxnSpPr>
          <p:nvPr/>
        </p:nvCxnSpPr>
        <p:spPr>
          <a:xfrm flipH="1">
            <a:off x="7180939" y="1623772"/>
            <a:ext cx="137048" cy="2964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ttangolo 80"/>
          <p:cNvSpPr/>
          <p:nvPr/>
        </p:nvSpPr>
        <p:spPr>
          <a:xfrm rot="20886875">
            <a:off x="6785847" y="1546648"/>
            <a:ext cx="399373" cy="2957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000" dirty="0"/>
          </a:p>
        </p:txBody>
      </p:sp>
      <p:cxnSp>
        <p:nvCxnSpPr>
          <p:cNvPr id="27" name="Connettore 1 81"/>
          <p:cNvCxnSpPr>
            <a:stCxn id="30" idx="0"/>
            <a:endCxn id="26" idx="1"/>
          </p:cNvCxnSpPr>
          <p:nvPr/>
        </p:nvCxnSpPr>
        <p:spPr>
          <a:xfrm flipV="1">
            <a:off x="6529537" y="1735671"/>
            <a:ext cx="260591" cy="29296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Estrazione 120"/>
          <p:cNvSpPr/>
          <p:nvPr/>
        </p:nvSpPr>
        <p:spPr>
          <a:xfrm rot="21385471">
            <a:off x="7742176" y="3337509"/>
            <a:ext cx="421791" cy="504056"/>
          </a:xfrm>
          <a:prstGeom prst="flowChartExtra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0" name="Rettangolo 13"/>
          <p:cNvSpPr/>
          <p:nvPr/>
        </p:nvSpPr>
        <p:spPr>
          <a:xfrm>
            <a:off x="6385521" y="2028631"/>
            <a:ext cx="288032" cy="39798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it-IT" sz="1000" dirty="0" smtClean="0"/>
              <a:t>J-00</a:t>
            </a:r>
            <a:endParaRPr lang="it-IT" sz="1000" dirty="0"/>
          </a:p>
        </p:txBody>
      </p:sp>
      <p:sp>
        <p:nvSpPr>
          <p:cNvPr id="31" name="Rettangolo 154"/>
          <p:cNvSpPr/>
          <p:nvPr/>
        </p:nvSpPr>
        <p:spPr>
          <a:xfrm>
            <a:off x="6283052" y="2516892"/>
            <a:ext cx="476615" cy="225276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900" dirty="0" smtClean="0"/>
              <a:t>J-05</a:t>
            </a:r>
            <a:endParaRPr lang="it-IT" sz="900" dirty="0"/>
          </a:p>
        </p:txBody>
      </p:sp>
      <p:cxnSp>
        <p:nvCxnSpPr>
          <p:cNvPr id="32" name="Connettore 1 157"/>
          <p:cNvCxnSpPr>
            <a:stCxn id="41" idx="4"/>
          </p:cNvCxnSpPr>
          <p:nvPr/>
        </p:nvCxnSpPr>
        <p:spPr>
          <a:xfrm flipH="1">
            <a:off x="6529537" y="3287794"/>
            <a:ext cx="8482" cy="27780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ttore 1 159"/>
          <p:cNvCxnSpPr/>
          <p:nvPr/>
        </p:nvCxnSpPr>
        <p:spPr>
          <a:xfrm>
            <a:off x="6283052" y="3565600"/>
            <a:ext cx="507076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ttangolo 161"/>
          <p:cNvSpPr/>
          <p:nvPr/>
        </p:nvSpPr>
        <p:spPr>
          <a:xfrm>
            <a:off x="5863368" y="3438695"/>
            <a:ext cx="419684" cy="29276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 dirty="0" smtClean="0"/>
              <a:t>J-13</a:t>
            </a:r>
            <a:endParaRPr lang="it-IT" sz="1000" dirty="0"/>
          </a:p>
        </p:txBody>
      </p:sp>
      <p:sp>
        <p:nvSpPr>
          <p:cNvPr id="35" name="Rettangolo 165"/>
          <p:cNvSpPr/>
          <p:nvPr/>
        </p:nvSpPr>
        <p:spPr>
          <a:xfrm>
            <a:off x="6759667" y="3438695"/>
            <a:ext cx="419684" cy="29276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 dirty="0" smtClean="0"/>
              <a:t>J-07</a:t>
            </a:r>
            <a:endParaRPr lang="it-IT" sz="1000" dirty="0"/>
          </a:p>
        </p:txBody>
      </p:sp>
      <p:cxnSp>
        <p:nvCxnSpPr>
          <p:cNvPr id="36" name="Connettore 1 169"/>
          <p:cNvCxnSpPr/>
          <p:nvPr/>
        </p:nvCxnSpPr>
        <p:spPr>
          <a:xfrm>
            <a:off x="6067432" y="4163503"/>
            <a:ext cx="5778" cy="18002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ttangolo 172"/>
          <p:cNvSpPr/>
          <p:nvPr/>
        </p:nvSpPr>
        <p:spPr>
          <a:xfrm>
            <a:off x="5942759" y="4235511"/>
            <a:ext cx="288032" cy="397983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it-IT" sz="1000" dirty="0" smtClean="0"/>
              <a:t>J-15</a:t>
            </a:r>
            <a:endParaRPr lang="it-IT" sz="1000" dirty="0"/>
          </a:p>
        </p:txBody>
      </p:sp>
      <p:sp>
        <p:nvSpPr>
          <p:cNvPr id="38" name="Ovale 173"/>
          <p:cNvSpPr/>
          <p:nvPr/>
        </p:nvSpPr>
        <p:spPr>
          <a:xfrm>
            <a:off x="5870611" y="4811575"/>
            <a:ext cx="425202" cy="432048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it-IT" sz="1000" dirty="0" smtClean="0"/>
              <a:t>J-16</a:t>
            </a:r>
            <a:endParaRPr lang="it-IT" sz="1000" dirty="0"/>
          </a:p>
        </p:txBody>
      </p:sp>
      <p:sp>
        <p:nvSpPr>
          <p:cNvPr id="39" name="Rettangolo 174"/>
          <p:cNvSpPr/>
          <p:nvPr/>
        </p:nvSpPr>
        <p:spPr>
          <a:xfrm>
            <a:off x="5880915" y="5747679"/>
            <a:ext cx="419684" cy="29276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 dirty="0" smtClean="0"/>
              <a:t>J-17</a:t>
            </a:r>
            <a:endParaRPr lang="it-IT" sz="1000" dirty="0"/>
          </a:p>
        </p:txBody>
      </p:sp>
      <p:sp>
        <p:nvSpPr>
          <p:cNvPr id="40" name="Ovale 175"/>
          <p:cNvSpPr/>
          <p:nvPr/>
        </p:nvSpPr>
        <p:spPr>
          <a:xfrm>
            <a:off x="5888311" y="6040439"/>
            <a:ext cx="425202" cy="432048"/>
          </a:xfrm>
          <a:prstGeom prst="ellipse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it-IT" sz="1000" dirty="0" smtClean="0"/>
              <a:t>J-18</a:t>
            </a:r>
            <a:endParaRPr lang="it-IT" sz="1000" dirty="0"/>
          </a:p>
        </p:txBody>
      </p:sp>
      <p:sp>
        <p:nvSpPr>
          <p:cNvPr id="41" name="Ovale 184"/>
          <p:cNvSpPr/>
          <p:nvPr/>
        </p:nvSpPr>
        <p:spPr>
          <a:xfrm>
            <a:off x="6330653" y="2855745"/>
            <a:ext cx="414731" cy="432049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it-IT" sz="1000" dirty="0" smtClean="0"/>
              <a:t>J-06</a:t>
            </a:r>
            <a:endParaRPr lang="it-IT" sz="1000" dirty="0"/>
          </a:p>
        </p:txBody>
      </p:sp>
      <p:sp>
        <p:nvSpPr>
          <p:cNvPr id="48" name="Ovale 191"/>
          <p:cNvSpPr/>
          <p:nvPr/>
        </p:nvSpPr>
        <p:spPr>
          <a:xfrm>
            <a:off x="5857720" y="3730267"/>
            <a:ext cx="425202" cy="432048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it-IT" sz="1000" dirty="0" smtClean="0"/>
              <a:t>J-14</a:t>
            </a:r>
            <a:endParaRPr lang="it-IT" sz="1000" dirty="0"/>
          </a:p>
        </p:txBody>
      </p:sp>
      <p:sp>
        <p:nvSpPr>
          <p:cNvPr id="49" name="Ovale 192"/>
          <p:cNvSpPr/>
          <p:nvPr/>
        </p:nvSpPr>
        <p:spPr>
          <a:xfrm>
            <a:off x="6766628" y="3730084"/>
            <a:ext cx="425202" cy="432048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it-IT" sz="1000" dirty="0" smtClean="0"/>
              <a:t>J-08</a:t>
            </a:r>
            <a:endParaRPr lang="it-IT" sz="1000" dirty="0"/>
          </a:p>
        </p:txBody>
      </p:sp>
      <p:cxnSp>
        <p:nvCxnSpPr>
          <p:cNvPr id="50" name="Connettore 1 193"/>
          <p:cNvCxnSpPr/>
          <p:nvPr/>
        </p:nvCxnSpPr>
        <p:spPr>
          <a:xfrm>
            <a:off x="6990920" y="4163503"/>
            <a:ext cx="5778" cy="18002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ttangolo 194"/>
          <p:cNvSpPr/>
          <p:nvPr/>
        </p:nvSpPr>
        <p:spPr>
          <a:xfrm>
            <a:off x="6866247" y="4235511"/>
            <a:ext cx="288032" cy="397983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it-IT" sz="1000" dirty="0" smtClean="0"/>
              <a:t>J-09</a:t>
            </a:r>
            <a:endParaRPr lang="it-IT" sz="1000" dirty="0"/>
          </a:p>
        </p:txBody>
      </p:sp>
      <p:sp>
        <p:nvSpPr>
          <p:cNvPr id="52" name="Ovale 195"/>
          <p:cNvSpPr/>
          <p:nvPr/>
        </p:nvSpPr>
        <p:spPr>
          <a:xfrm>
            <a:off x="6794099" y="4811575"/>
            <a:ext cx="425202" cy="432048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it-IT" sz="1000" dirty="0" smtClean="0"/>
              <a:t>J-10</a:t>
            </a:r>
            <a:endParaRPr lang="it-IT" sz="1000" dirty="0"/>
          </a:p>
        </p:txBody>
      </p:sp>
      <p:sp>
        <p:nvSpPr>
          <p:cNvPr id="53" name="Rettangolo 196"/>
          <p:cNvSpPr/>
          <p:nvPr/>
        </p:nvSpPr>
        <p:spPr>
          <a:xfrm>
            <a:off x="6804403" y="5747679"/>
            <a:ext cx="419684" cy="29276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 dirty="0" smtClean="0"/>
              <a:t>J-11</a:t>
            </a:r>
            <a:endParaRPr lang="it-IT" sz="1000" dirty="0"/>
          </a:p>
        </p:txBody>
      </p:sp>
      <p:sp>
        <p:nvSpPr>
          <p:cNvPr id="54" name="Ovale 197"/>
          <p:cNvSpPr/>
          <p:nvPr/>
        </p:nvSpPr>
        <p:spPr>
          <a:xfrm>
            <a:off x="6811799" y="6040439"/>
            <a:ext cx="425202" cy="432048"/>
          </a:xfrm>
          <a:prstGeom prst="ellipse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it-IT" sz="1000" dirty="0" smtClean="0"/>
              <a:t>J-12</a:t>
            </a:r>
            <a:endParaRPr lang="it-IT" sz="1000" dirty="0"/>
          </a:p>
        </p:txBody>
      </p:sp>
      <p:sp>
        <p:nvSpPr>
          <p:cNvPr id="55" name="Title 1"/>
          <p:cNvSpPr>
            <a:spLocks noGrp="1"/>
          </p:cNvSpPr>
          <p:nvPr>
            <p:ph type="ctrTitle"/>
          </p:nvPr>
        </p:nvSpPr>
        <p:spPr>
          <a:xfrm>
            <a:off x="683568" y="214107"/>
            <a:ext cx="3384376" cy="1790528"/>
          </a:xfrm>
        </p:spPr>
        <p:txBody>
          <a:bodyPr>
            <a:normAutofit/>
          </a:bodyPr>
          <a:lstStyle/>
          <a:p>
            <a:r>
              <a:rPr lang="it-IT" dirty="0" smtClean="0"/>
              <a:t>Joint</a:t>
            </a:r>
            <a:br>
              <a:rPr lang="it-IT" dirty="0" smtClean="0"/>
            </a:br>
            <a:r>
              <a:rPr lang="it-IT" dirty="0" err="1" smtClean="0"/>
              <a:t>ref</a:t>
            </a:r>
            <a:r>
              <a:rPr lang="it-IT" dirty="0" smtClean="0"/>
              <a:t>. </a:t>
            </a:r>
            <a:r>
              <a:rPr lang="it-IT" dirty="0" err="1" smtClean="0"/>
              <a:t>number</a:t>
            </a:r>
            <a:endParaRPr lang="it-IT" dirty="0"/>
          </a:p>
        </p:txBody>
      </p:sp>
      <p:sp>
        <p:nvSpPr>
          <p:cNvPr id="2" name="TextBox 1"/>
          <p:cNvSpPr txBox="1"/>
          <p:nvPr/>
        </p:nvSpPr>
        <p:spPr>
          <a:xfrm>
            <a:off x="755576" y="3212976"/>
            <a:ext cx="252028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/>
              <a:t>Joint-07 = Joint-13</a:t>
            </a:r>
          </a:p>
          <a:p>
            <a:r>
              <a:rPr lang="it-IT" dirty="0" smtClean="0"/>
              <a:t>Joint-08 = Joint-14</a:t>
            </a:r>
          </a:p>
          <a:p>
            <a:r>
              <a:rPr lang="it-IT" dirty="0" smtClean="0"/>
              <a:t>Joint-09 = Joint-15</a:t>
            </a:r>
          </a:p>
          <a:p>
            <a:r>
              <a:rPr lang="it-IT" dirty="0" smtClean="0"/>
              <a:t>Joint-10 = Joint-16</a:t>
            </a:r>
          </a:p>
          <a:p>
            <a:r>
              <a:rPr lang="it-IT" dirty="0" smtClean="0"/>
              <a:t>Joint-11 = Joint-17</a:t>
            </a:r>
          </a:p>
          <a:p>
            <a:r>
              <a:rPr lang="it-IT" dirty="0" smtClean="0"/>
              <a:t>Joint-12 = Joint-18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2127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3568" y="214107"/>
            <a:ext cx="7772400" cy="910638"/>
          </a:xfrm>
        </p:spPr>
        <p:txBody>
          <a:bodyPr/>
          <a:lstStyle/>
          <a:p>
            <a:r>
              <a:rPr lang="it-IT" dirty="0" smtClean="0"/>
              <a:t>JOINT 05 – </a:t>
            </a:r>
            <a:r>
              <a:rPr lang="it-IT" dirty="0" err="1" smtClean="0"/>
              <a:t>Waist</a:t>
            </a:r>
            <a:r>
              <a:rPr lang="it-IT" dirty="0" smtClean="0"/>
              <a:t> Pitch</a:t>
            </a:r>
            <a:endParaRPr lang="it-IT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3251957"/>
              </p:ext>
            </p:extLst>
          </p:nvPr>
        </p:nvGraphicFramePr>
        <p:xfrm>
          <a:off x="3491880" y="1484784"/>
          <a:ext cx="5364049" cy="2956560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1911305">
                  <a:extLst>
                    <a:ext uri="{9D8B030D-6E8A-4147-A177-3AD203B41FA5}">
                      <a16:colId xmlns:a16="http://schemas.microsoft.com/office/drawing/2014/main" val="3050943458"/>
                    </a:ext>
                  </a:extLst>
                </a:gridCol>
                <a:gridCol w="1726372">
                  <a:extLst>
                    <a:ext uri="{9D8B030D-6E8A-4147-A177-3AD203B41FA5}">
                      <a16:colId xmlns:a16="http://schemas.microsoft.com/office/drawing/2014/main" val="3307541671"/>
                    </a:ext>
                  </a:extLst>
                </a:gridCol>
                <a:gridCol w="1726372">
                  <a:extLst>
                    <a:ext uri="{9D8B030D-6E8A-4147-A177-3AD203B41FA5}">
                      <a16:colId xmlns:a16="http://schemas.microsoft.com/office/drawing/2014/main" val="19515625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t-IT" sz="1400" dirty="0" smtClean="0"/>
                        <a:t>Motor </a:t>
                      </a:r>
                      <a:r>
                        <a:rPr lang="it-IT" sz="1400" dirty="0" err="1" smtClean="0"/>
                        <a:t>Type</a:t>
                      </a:r>
                      <a:endParaRPr lang="en-US" sz="14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1400" dirty="0" smtClean="0"/>
                        <a:t>MOOG_C2900576</a:t>
                      </a:r>
                    </a:p>
                    <a:p>
                      <a:r>
                        <a:rPr lang="pl-PL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Moog BLDC motor, OD 49.2, ID 15.5, L 24.7 , W/O HALL SENSOR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54449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400" dirty="0" err="1" smtClean="0"/>
                        <a:t>Speed</a:t>
                      </a:r>
                      <a:r>
                        <a:rPr lang="it-IT" sz="1400" dirty="0" smtClean="0"/>
                        <a:t> </a:t>
                      </a:r>
                      <a:r>
                        <a:rPr lang="it-IT" sz="1400" dirty="0" err="1" smtClean="0"/>
                        <a:t>shaft</a:t>
                      </a:r>
                      <a:r>
                        <a:rPr lang="it-IT" sz="1400" dirty="0" smtClean="0"/>
                        <a:t> Sensor</a:t>
                      </a:r>
                      <a:endParaRPr lang="en-US" sz="14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it-IT" sz="1400" dirty="0" err="1" smtClean="0"/>
                        <a:t>Lcore</a:t>
                      </a:r>
                      <a:r>
                        <a:rPr lang="it-IT" sz="1400" dirty="0" smtClean="0"/>
                        <a:t> 5 – </a:t>
                      </a:r>
                      <a:r>
                        <a:rPr lang="it-IT" sz="1400" dirty="0" err="1" smtClean="0"/>
                        <a:t>optical</a:t>
                      </a:r>
                      <a:r>
                        <a:rPr lang="it-IT" sz="1400" dirty="0" smtClean="0"/>
                        <a:t> disk 004</a:t>
                      </a:r>
                      <a:endParaRPr 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64927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dirty="0" smtClean="0"/>
                        <a:t>slow </a:t>
                      </a:r>
                      <a:r>
                        <a:rPr lang="it-IT" sz="1400" dirty="0" err="1" smtClean="0"/>
                        <a:t>shaft</a:t>
                      </a:r>
                      <a:r>
                        <a:rPr lang="it-IT" sz="1400" dirty="0" smtClean="0"/>
                        <a:t> Sensor</a:t>
                      </a:r>
                      <a:endParaRPr lang="en-US" sz="1400" dirty="0" smtClean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it-IT" sz="1400" dirty="0" smtClean="0"/>
                        <a:t>AMO </a:t>
                      </a:r>
                      <a:r>
                        <a:rPr lang="it-IT" sz="1400" dirty="0" err="1" smtClean="0"/>
                        <a:t>board</a:t>
                      </a:r>
                      <a:r>
                        <a:rPr lang="it-IT" sz="1400" dirty="0" smtClean="0"/>
                        <a:t>  - </a:t>
                      </a:r>
                      <a:r>
                        <a:rPr lang="it-IT" sz="1400" dirty="0" err="1" smtClean="0"/>
                        <a:t>magnetic</a:t>
                      </a:r>
                      <a:r>
                        <a:rPr lang="it-IT" sz="1400" baseline="0" dirty="0" smtClean="0"/>
                        <a:t> </a:t>
                      </a:r>
                      <a:r>
                        <a:rPr lang="it-IT" sz="1400" dirty="0" smtClean="0"/>
                        <a:t>Encoder  (103839)</a:t>
                      </a:r>
                      <a:endParaRPr 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25919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dirty="0" err="1" smtClean="0"/>
                        <a:t>Harmonic</a:t>
                      </a:r>
                      <a:r>
                        <a:rPr lang="it-IT" sz="1400" dirty="0" smtClean="0"/>
                        <a:t> Drive</a:t>
                      </a:r>
                      <a:endParaRPr lang="en-US" sz="1400" dirty="0" smtClean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CSD-20-100-2UH_CS (1:100)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2570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400" dirty="0" smtClean="0"/>
                        <a:t>HW Limit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 smtClean="0"/>
                        <a:t>+65° (front)*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 smtClean="0"/>
                        <a:t>-25° (</a:t>
                      </a:r>
                      <a:r>
                        <a:rPr lang="it-IT" sz="1400" dirty="0" err="1" smtClean="0"/>
                        <a:t>rear</a:t>
                      </a:r>
                      <a:r>
                        <a:rPr lang="it-IT" sz="1400" dirty="0" smtClean="0"/>
                        <a:t>)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06424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400" dirty="0" smtClean="0"/>
                        <a:t>Software</a:t>
                      </a:r>
                      <a:r>
                        <a:rPr lang="it-IT" sz="1400" baseline="0" dirty="0" smtClean="0"/>
                        <a:t> Limit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sz="1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sz="140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64281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it-IT" sz="1400" dirty="0" smtClean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241194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3491880" y="4581128"/>
            <a:ext cx="5364048" cy="203132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 smtClean="0"/>
              <a:t>*Note:</a:t>
            </a:r>
          </a:p>
          <a:p>
            <a:r>
              <a:rPr lang="it-IT" dirty="0" smtClean="0"/>
              <a:t>Cambiato </a:t>
            </a:r>
            <a:r>
              <a:rPr lang="it-IT" dirty="0" err="1" smtClean="0"/>
              <a:t>range</a:t>
            </a:r>
            <a:r>
              <a:rPr lang="it-IT" dirty="0" smtClean="0"/>
              <a:t> </a:t>
            </a:r>
            <a:r>
              <a:rPr lang="it-IT" dirty="0" err="1" smtClean="0"/>
              <a:t>motion</a:t>
            </a:r>
            <a:r>
              <a:rPr lang="it-IT" dirty="0" smtClean="0"/>
              <a:t> da 80° a 65° inserendo due viti come hard stop sul </a:t>
            </a:r>
            <a:r>
              <a:rPr lang="it-IT" dirty="0" err="1" smtClean="0"/>
              <a:t>waist</a:t>
            </a:r>
            <a:r>
              <a:rPr lang="it-IT" dirty="0" smtClean="0"/>
              <a:t> per </a:t>
            </a:r>
          </a:p>
          <a:p>
            <a:r>
              <a:rPr lang="it-IT" dirty="0" smtClean="0"/>
              <a:t>problemi di collisione con la </a:t>
            </a:r>
          </a:p>
          <a:p>
            <a:r>
              <a:rPr lang="it-IT" dirty="0" smtClean="0"/>
              <a:t>batteria. </a:t>
            </a:r>
          </a:p>
          <a:p>
            <a:r>
              <a:rPr lang="it-IT" dirty="0" smtClean="0"/>
              <a:t>Verificare la presenza delle </a:t>
            </a:r>
          </a:p>
          <a:p>
            <a:r>
              <a:rPr lang="it-IT" dirty="0" smtClean="0"/>
              <a:t>Viti.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700808"/>
            <a:ext cx="2357687" cy="4572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548680"/>
            <a:ext cx="2818356" cy="27432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9272" y="5229200"/>
            <a:ext cx="2305276" cy="1281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678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3568" y="214107"/>
            <a:ext cx="7772400" cy="910638"/>
          </a:xfrm>
        </p:spPr>
        <p:txBody>
          <a:bodyPr/>
          <a:lstStyle/>
          <a:p>
            <a:r>
              <a:rPr lang="it-IT" dirty="0" smtClean="0"/>
              <a:t>JOINT 06 – </a:t>
            </a:r>
            <a:r>
              <a:rPr lang="it-IT" dirty="0" err="1" smtClean="0"/>
              <a:t>Waist</a:t>
            </a:r>
            <a:r>
              <a:rPr lang="it-IT" dirty="0" smtClean="0"/>
              <a:t> </a:t>
            </a:r>
            <a:r>
              <a:rPr lang="it-IT" dirty="0" err="1" smtClean="0"/>
              <a:t>Roll</a:t>
            </a:r>
            <a:endParaRPr lang="it-IT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669131"/>
              </p:ext>
            </p:extLst>
          </p:nvPr>
        </p:nvGraphicFramePr>
        <p:xfrm>
          <a:off x="3491880" y="1554996"/>
          <a:ext cx="5364049" cy="2956560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1911305">
                  <a:extLst>
                    <a:ext uri="{9D8B030D-6E8A-4147-A177-3AD203B41FA5}">
                      <a16:colId xmlns:a16="http://schemas.microsoft.com/office/drawing/2014/main" val="3050943458"/>
                    </a:ext>
                  </a:extLst>
                </a:gridCol>
                <a:gridCol w="1726372">
                  <a:extLst>
                    <a:ext uri="{9D8B030D-6E8A-4147-A177-3AD203B41FA5}">
                      <a16:colId xmlns:a16="http://schemas.microsoft.com/office/drawing/2014/main" val="3307541671"/>
                    </a:ext>
                  </a:extLst>
                </a:gridCol>
                <a:gridCol w="1726372">
                  <a:extLst>
                    <a:ext uri="{9D8B030D-6E8A-4147-A177-3AD203B41FA5}">
                      <a16:colId xmlns:a16="http://schemas.microsoft.com/office/drawing/2014/main" val="418346509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t-IT" sz="1400" dirty="0" smtClean="0"/>
                        <a:t>Motor </a:t>
                      </a:r>
                      <a:r>
                        <a:rPr lang="it-IT" sz="1400" dirty="0" err="1" smtClean="0"/>
                        <a:t>Type</a:t>
                      </a:r>
                      <a:endParaRPr lang="en-US" sz="14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1400" dirty="0" smtClean="0"/>
                        <a:t>MOOG_C2900576</a:t>
                      </a:r>
                    </a:p>
                    <a:p>
                      <a:r>
                        <a:rPr lang="pl-PL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Moog BLDC motor, OD 49.2, ID 15.5, L 24.7 , W/O HALL SENSOR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54449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400" dirty="0" err="1" smtClean="0"/>
                        <a:t>Speed</a:t>
                      </a:r>
                      <a:r>
                        <a:rPr lang="it-IT" sz="1400" dirty="0" smtClean="0"/>
                        <a:t> </a:t>
                      </a:r>
                      <a:r>
                        <a:rPr lang="it-IT" sz="1400" dirty="0" err="1" smtClean="0"/>
                        <a:t>shaft</a:t>
                      </a:r>
                      <a:r>
                        <a:rPr lang="it-IT" sz="1400" dirty="0" smtClean="0"/>
                        <a:t> Sensor</a:t>
                      </a:r>
                      <a:endParaRPr lang="en-US" sz="14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it-IT" sz="1400" dirty="0" err="1" smtClean="0"/>
                        <a:t>Lcore</a:t>
                      </a:r>
                      <a:r>
                        <a:rPr lang="it-IT" sz="1400" dirty="0" smtClean="0"/>
                        <a:t> 5 – </a:t>
                      </a:r>
                      <a:r>
                        <a:rPr lang="it-IT" sz="1400" dirty="0" err="1" smtClean="0"/>
                        <a:t>optical</a:t>
                      </a:r>
                      <a:r>
                        <a:rPr lang="it-IT" sz="1400" dirty="0" smtClean="0"/>
                        <a:t> disk 004</a:t>
                      </a:r>
                      <a:endParaRPr 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64927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dirty="0" smtClean="0"/>
                        <a:t>slow </a:t>
                      </a:r>
                      <a:r>
                        <a:rPr lang="it-IT" sz="1400" dirty="0" err="1" smtClean="0"/>
                        <a:t>shaft</a:t>
                      </a:r>
                      <a:r>
                        <a:rPr lang="it-IT" sz="1400" dirty="0" smtClean="0"/>
                        <a:t> Sensor</a:t>
                      </a:r>
                      <a:endParaRPr lang="en-US" sz="1400" dirty="0" smtClean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it-IT" sz="1400" dirty="0" smtClean="0"/>
                        <a:t>AMO </a:t>
                      </a:r>
                      <a:r>
                        <a:rPr lang="it-IT" sz="1400" dirty="0" err="1" smtClean="0"/>
                        <a:t>board</a:t>
                      </a:r>
                      <a:r>
                        <a:rPr lang="it-IT" sz="1400" dirty="0" smtClean="0"/>
                        <a:t>  - </a:t>
                      </a:r>
                      <a:r>
                        <a:rPr lang="it-IT" sz="1400" dirty="0" err="1" smtClean="0"/>
                        <a:t>magnetic</a:t>
                      </a:r>
                      <a:r>
                        <a:rPr lang="it-IT" sz="1400" baseline="0" dirty="0" smtClean="0"/>
                        <a:t> </a:t>
                      </a:r>
                      <a:r>
                        <a:rPr lang="it-IT" sz="1400" dirty="0" smtClean="0"/>
                        <a:t>Encoder  (103839)</a:t>
                      </a:r>
                      <a:endParaRPr 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25919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dirty="0" err="1" smtClean="0"/>
                        <a:t>Harmonic</a:t>
                      </a:r>
                      <a:r>
                        <a:rPr lang="it-IT" sz="1400" dirty="0" smtClean="0"/>
                        <a:t> Drive</a:t>
                      </a:r>
                      <a:endParaRPr lang="en-US" sz="1400" dirty="0" smtClean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CSD-20-100-2UH_CS (1:100)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2570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400" dirty="0" smtClean="0"/>
                        <a:t>HW Limit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 smtClean="0"/>
                        <a:t>+25°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 smtClean="0"/>
                        <a:t>-25°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06424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400" dirty="0" smtClean="0"/>
                        <a:t>Software</a:t>
                      </a:r>
                      <a:r>
                        <a:rPr lang="it-IT" sz="1400" baseline="0" dirty="0" smtClean="0"/>
                        <a:t> Limit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sz="1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sz="140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64281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it-IT" sz="1400" dirty="0" smtClean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241194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3491880" y="4581128"/>
            <a:ext cx="5364048" cy="175432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 smtClean="0"/>
              <a:t>Note:</a:t>
            </a:r>
          </a:p>
          <a:p>
            <a:endParaRPr lang="it-IT" dirty="0"/>
          </a:p>
          <a:p>
            <a:endParaRPr lang="it-IT" dirty="0" smtClean="0"/>
          </a:p>
          <a:p>
            <a:endParaRPr lang="it-IT" dirty="0"/>
          </a:p>
          <a:p>
            <a:endParaRPr lang="it-IT" dirty="0" smtClean="0"/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091" y="1916832"/>
            <a:ext cx="2458179" cy="4572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219" y="1135289"/>
            <a:ext cx="2818356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504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3568" y="214107"/>
            <a:ext cx="7772400" cy="910638"/>
          </a:xfrm>
        </p:spPr>
        <p:txBody>
          <a:bodyPr/>
          <a:lstStyle/>
          <a:p>
            <a:r>
              <a:rPr lang="it-IT" dirty="0" smtClean="0"/>
              <a:t>JOINT 07 – </a:t>
            </a:r>
            <a:r>
              <a:rPr lang="it-IT" dirty="0" err="1" smtClean="0"/>
              <a:t>left</a:t>
            </a:r>
            <a:r>
              <a:rPr lang="it-IT" dirty="0" smtClean="0"/>
              <a:t> hip Pitch</a:t>
            </a:r>
            <a:endParaRPr lang="it-IT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9204553"/>
              </p:ext>
            </p:extLst>
          </p:nvPr>
        </p:nvGraphicFramePr>
        <p:xfrm>
          <a:off x="3491879" y="1554996"/>
          <a:ext cx="5364049" cy="2956560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1911305">
                  <a:extLst>
                    <a:ext uri="{9D8B030D-6E8A-4147-A177-3AD203B41FA5}">
                      <a16:colId xmlns:a16="http://schemas.microsoft.com/office/drawing/2014/main" val="3050943458"/>
                    </a:ext>
                  </a:extLst>
                </a:gridCol>
                <a:gridCol w="1726372">
                  <a:extLst>
                    <a:ext uri="{9D8B030D-6E8A-4147-A177-3AD203B41FA5}">
                      <a16:colId xmlns:a16="http://schemas.microsoft.com/office/drawing/2014/main" val="3307541671"/>
                    </a:ext>
                  </a:extLst>
                </a:gridCol>
                <a:gridCol w="1726372">
                  <a:extLst>
                    <a:ext uri="{9D8B030D-6E8A-4147-A177-3AD203B41FA5}">
                      <a16:colId xmlns:a16="http://schemas.microsoft.com/office/drawing/2014/main" val="25190471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t-IT" sz="1400" dirty="0" smtClean="0"/>
                        <a:t>Motor </a:t>
                      </a:r>
                      <a:r>
                        <a:rPr lang="it-IT" sz="1400" dirty="0" err="1" smtClean="0"/>
                        <a:t>Type</a:t>
                      </a:r>
                      <a:endParaRPr lang="en-US" sz="14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MOOG_C2900580</a:t>
                      </a:r>
                    </a:p>
                    <a:p>
                      <a:r>
                        <a:rPr lang="pl-PL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Moog BLDC motor, OD 72.4, ID 15.5, L 27.5 , W/O HALL SENSOR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54449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400" dirty="0" err="1" smtClean="0"/>
                        <a:t>Speed</a:t>
                      </a:r>
                      <a:r>
                        <a:rPr lang="it-IT" sz="1400" dirty="0" smtClean="0"/>
                        <a:t> </a:t>
                      </a:r>
                      <a:r>
                        <a:rPr lang="it-IT" sz="1400" dirty="0" err="1" smtClean="0"/>
                        <a:t>shaft</a:t>
                      </a:r>
                      <a:r>
                        <a:rPr lang="it-IT" sz="1400" dirty="0" smtClean="0"/>
                        <a:t> Sensor</a:t>
                      </a:r>
                      <a:endParaRPr lang="en-US" sz="14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dirty="0" err="1" smtClean="0"/>
                        <a:t>Lcore</a:t>
                      </a:r>
                      <a:r>
                        <a:rPr lang="it-IT" sz="1400" dirty="0" smtClean="0"/>
                        <a:t> 5 – </a:t>
                      </a:r>
                      <a:r>
                        <a:rPr lang="it-IT" sz="1400" dirty="0" err="1" smtClean="0"/>
                        <a:t>optical</a:t>
                      </a:r>
                      <a:r>
                        <a:rPr lang="it-IT" sz="1400" dirty="0" smtClean="0"/>
                        <a:t> disk 004</a:t>
                      </a:r>
                      <a:endParaRPr lang="en-US" sz="1400" dirty="0" smtClean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64927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dirty="0" smtClean="0"/>
                        <a:t>slow </a:t>
                      </a:r>
                      <a:r>
                        <a:rPr lang="it-IT" sz="1400" dirty="0" err="1" smtClean="0"/>
                        <a:t>shaft</a:t>
                      </a:r>
                      <a:r>
                        <a:rPr lang="it-IT" sz="1400" dirty="0" smtClean="0"/>
                        <a:t> Sensor</a:t>
                      </a:r>
                      <a:endParaRPr lang="en-US" sz="1400" dirty="0" smtClean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dirty="0" smtClean="0"/>
                        <a:t>AMO </a:t>
                      </a:r>
                      <a:r>
                        <a:rPr lang="it-IT" sz="1400" dirty="0" err="1" smtClean="0"/>
                        <a:t>board</a:t>
                      </a:r>
                      <a:r>
                        <a:rPr lang="it-IT" sz="1400" dirty="0" smtClean="0"/>
                        <a:t>  - </a:t>
                      </a:r>
                      <a:r>
                        <a:rPr lang="it-IT" sz="1400" dirty="0" err="1" smtClean="0"/>
                        <a:t>magnetic</a:t>
                      </a:r>
                      <a:r>
                        <a:rPr lang="it-IT" sz="1400" baseline="0" dirty="0" smtClean="0"/>
                        <a:t> </a:t>
                      </a:r>
                      <a:r>
                        <a:rPr lang="it-IT" sz="1400" dirty="0" smtClean="0"/>
                        <a:t>Encoder  (103839)</a:t>
                      </a:r>
                      <a:endParaRPr lang="en-US" sz="1400" dirty="0" smtClean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25919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dirty="0" err="1" smtClean="0"/>
                        <a:t>Harmonic</a:t>
                      </a:r>
                      <a:r>
                        <a:rPr lang="it-IT" sz="1400" dirty="0" smtClean="0"/>
                        <a:t> Drive</a:t>
                      </a:r>
                      <a:endParaRPr lang="en-US" sz="1400" dirty="0" smtClean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CSD-25-100-2UH_CS (1:100)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2570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400" dirty="0" smtClean="0"/>
                        <a:t>HW Limit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 smtClean="0"/>
                        <a:t>+130° (front) *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 smtClean="0"/>
                        <a:t>-45° (</a:t>
                      </a:r>
                      <a:r>
                        <a:rPr lang="it-IT" sz="1400" dirty="0" err="1" smtClean="0"/>
                        <a:t>rear</a:t>
                      </a:r>
                      <a:r>
                        <a:rPr lang="it-IT" sz="1400" dirty="0" smtClean="0"/>
                        <a:t>)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06424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400" dirty="0" smtClean="0"/>
                        <a:t>Software</a:t>
                      </a:r>
                      <a:r>
                        <a:rPr lang="it-IT" sz="1400" baseline="0" dirty="0" smtClean="0"/>
                        <a:t> Limit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 smtClean="0"/>
                        <a:t>+125° (</a:t>
                      </a:r>
                      <a:r>
                        <a:rPr lang="it-IT" sz="1400" dirty="0" err="1" smtClean="0"/>
                        <a:t>proposal</a:t>
                      </a:r>
                      <a:r>
                        <a:rPr lang="it-IT" sz="1400" dirty="0" smtClean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 smtClean="0"/>
                        <a:t>-40° (</a:t>
                      </a:r>
                      <a:r>
                        <a:rPr lang="it-IT" sz="1400" dirty="0" err="1" smtClean="0"/>
                        <a:t>proposal</a:t>
                      </a:r>
                      <a:r>
                        <a:rPr lang="it-IT" sz="1400" dirty="0" smtClean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64281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it-IT" sz="1400" dirty="0" smtClean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241194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3491880" y="4581128"/>
            <a:ext cx="5364048" cy="147732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 smtClean="0"/>
              <a:t>*Note:</a:t>
            </a:r>
          </a:p>
          <a:p>
            <a:r>
              <a:rPr lang="it-IT" dirty="0" smtClean="0"/>
              <a:t>Sono da rivedere i limiti hardware (hard-stop critico)</a:t>
            </a:r>
          </a:p>
          <a:p>
            <a:r>
              <a:rPr lang="it-IT" dirty="0" smtClean="0"/>
              <a:t>Ipotizzare i limiti hardware +120° - 45° e inserire limiti software minori di almeno 5°.</a:t>
            </a:r>
          </a:p>
          <a:p>
            <a:endParaRPr lang="it-IT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700808"/>
            <a:ext cx="2399526" cy="4572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253951"/>
            <a:ext cx="2818356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328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3568" y="214107"/>
            <a:ext cx="7772400" cy="910638"/>
          </a:xfrm>
        </p:spPr>
        <p:txBody>
          <a:bodyPr/>
          <a:lstStyle/>
          <a:p>
            <a:r>
              <a:rPr lang="it-IT" dirty="0" smtClean="0"/>
              <a:t>JOINTS 13 </a:t>
            </a:r>
            <a:r>
              <a:rPr lang="it-IT" dirty="0"/>
              <a:t>– </a:t>
            </a:r>
            <a:r>
              <a:rPr lang="it-IT" dirty="0" smtClean="0"/>
              <a:t>Right </a:t>
            </a:r>
            <a:r>
              <a:rPr lang="it-IT" dirty="0"/>
              <a:t>hip </a:t>
            </a:r>
            <a:r>
              <a:rPr lang="it-IT" dirty="0" smtClean="0"/>
              <a:t>Pitch</a:t>
            </a:r>
            <a:endParaRPr lang="it-IT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2763158"/>
              </p:ext>
            </p:extLst>
          </p:nvPr>
        </p:nvGraphicFramePr>
        <p:xfrm>
          <a:off x="3491880" y="1556792"/>
          <a:ext cx="5364049" cy="2956560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1911305">
                  <a:extLst>
                    <a:ext uri="{9D8B030D-6E8A-4147-A177-3AD203B41FA5}">
                      <a16:colId xmlns:a16="http://schemas.microsoft.com/office/drawing/2014/main" val="3050943458"/>
                    </a:ext>
                  </a:extLst>
                </a:gridCol>
                <a:gridCol w="1726372">
                  <a:extLst>
                    <a:ext uri="{9D8B030D-6E8A-4147-A177-3AD203B41FA5}">
                      <a16:colId xmlns:a16="http://schemas.microsoft.com/office/drawing/2014/main" val="3307541671"/>
                    </a:ext>
                  </a:extLst>
                </a:gridCol>
                <a:gridCol w="1726372">
                  <a:extLst>
                    <a:ext uri="{9D8B030D-6E8A-4147-A177-3AD203B41FA5}">
                      <a16:colId xmlns:a16="http://schemas.microsoft.com/office/drawing/2014/main" val="22600617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t-IT" sz="1400" dirty="0" smtClean="0"/>
                        <a:t>Motor </a:t>
                      </a:r>
                      <a:r>
                        <a:rPr lang="it-IT" sz="1400" dirty="0" err="1" smtClean="0"/>
                        <a:t>Type</a:t>
                      </a:r>
                      <a:endParaRPr lang="en-US" sz="14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MOOG_C2900580</a:t>
                      </a:r>
                    </a:p>
                    <a:p>
                      <a:r>
                        <a:rPr lang="pl-PL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Moog BLDC motor, OD 72.4, ID 15.5, L 27.5 , W/O HALL SENSOR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54449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400" dirty="0" err="1" smtClean="0"/>
                        <a:t>Speed</a:t>
                      </a:r>
                      <a:r>
                        <a:rPr lang="it-IT" sz="1400" dirty="0" smtClean="0"/>
                        <a:t> </a:t>
                      </a:r>
                      <a:r>
                        <a:rPr lang="it-IT" sz="1400" dirty="0" err="1" smtClean="0"/>
                        <a:t>shaft</a:t>
                      </a:r>
                      <a:r>
                        <a:rPr lang="it-IT" sz="1400" dirty="0" smtClean="0"/>
                        <a:t> Sensor</a:t>
                      </a:r>
                      <a:endParaRPr lang="en-US" sz="14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dirty="0" err="1" smtClean="0"/>
                        <a:t>Lcore</a:t>
                      </a:r>
                      <a:r>
                        <a:rPr lang="it-IT" sz="1400" dirty="0" smtClean="0"/>
                        <a:t> 5 – </a:t>
                      </a:r>
                      <a:r>
                        <a:rPr lang="it-IT" sz="1400" dirty="0" err="1" smtClean="0"/>
                        <a:t>optical</a:t>
                      </a:r>
                      <a:r>
                        <a:rPr lang="it-IT" sz="1400" dirty="0" smtClean="0"/>
                        <a:t> disk 004</a:t>
                      </a:r>
                      <a:endParaRPr lang="en-US" sz="1400" dirty="0" smtClean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64927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dirty="0" smtClean="0"/>
                        <a:t>slow </a:t>
                      </a:r>
                      <a:r>
                        <a:rPr lang="it-IT" sz="1400" dirty="0" err="1" smtClean="0"/>
                        <a:t>shaft</a:t>
                      </a:r>
                      <a:r>
                        <a:rPr lang="it-IT" sz="1400" dirty="0" smtClean="0"/>
                        <a:t> Sensor</a:t>
                      </a:r>
                      <a:endParaRPr lang="en-US" sz="1400" dirty="0" smtClean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dirty="0" smtClean="0"/>
                        <a:t>AMO </a:t>
                      </a:r>
                      <a:r>
                        <a:rPr lang="it-IT" sz="1400" dirty="0" err="1" smtClean="0"/>
                        <a:t>board</a:t>
                      </a:r>
                      <a:r>
                        <a:rPr lang="it-IT" sz="1400" dirty="0" smtClean="0"/>
                        <a:t>  - </a:t>
                      </a:r>
                      <a:r>
                        <a:rPr lang="it-IT" sz="1400" dirty="0" err="1" smtClean="0"/>
                        <a:t>magnetic</a:t>
                      </a:r>
                      <a:r>
                        <a:rPr lang="it-IT" sz="1400" baseline="0" dirty="0" smtClean="0"/>
                        <a:t> </a:t>
                      </a:r>
                      <a:r>
                        <a:rPr lang="it-IT" sz="1400" dirty="0" smtClean="0"/>
                        <a:t>Encoder  (103839)</a:t>
                      </a:r>
                      <a:endParaRPr lang="en-US" sz="1400" dirty="0" smtClean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25919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dirty="0" err="1" smtClean="0"/>
                        <a:t>Harmonic</a:t>
                      </a:r>
                      <a:r>
                        <a:rPr lang="it-IT" sz="1400" dirty="0" smtClean="0"/>
                        <a:t> Drive</a:t>
                      </a:r>
                      <a:endParaRPr lang="en-US" sz="1400" dirty="0" smtClean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CSD-25-100-2UH_CS (1:100)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2570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400" dirty="0" smtClean="0"/>
                        <a:t>HW Limit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 smtClean="0"/>
                        <a:t>+130° (front) *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dirty="0" smtClean="0"/>
                        <a:t>-45° (</a:t>
                      </a:r>
                      <a:r>
                        <a:rPr lang="it-IT" sz="1400" dirty="0" err="1" smtClean="0"/>
                        <a:t>rear</a:t>
                      </a:r>
                      <a:r>
                        <a:rPr lang="it-IT" sz="1400" dirty="0" smtClean="0"/>
                        <a:t>)</a:t>
                      </a:r>
                      <a:endParaRPr lang="en-US" sz="140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06424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400" dirty="0" smtClean="0"/>
                        <a:t>Software</a:t>
                      </a:r>
                      <a:r>
                        <a:rPr lang="it-IT" sz="1400" baseline="0" dirty="0" smtClean="0"/>
                        <a:t> Limit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 smtClean="0"/>
                        <a:t>+125° (</a:t>
                      </a:r>
                      <a:r>
                        <a:rPr lang="it-IT" sz="1400" dirty="0" err="1" smtClean="0"/>
                        <a:t>proposal</a:t>
                      </a:r>
                      <a:r>
                        <a:rPr lang="it-IT" sz="1400" dirty="0" smtClean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 smtClean="0"/>
                        <a:t>-40° (</a:t>
                      </a:r>
                      <a:r>
                        <a:rPr lang="it-IT" sz="1400" dirty="0" err="1" smtClean="0"/>
                        <a:t>proposal</a:t>
                      </a:r>
                      <a:r>
                        <a:rPr lang="it-IT" sz="1400" dirty="0" smtClean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64281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it-IT" sz="1400" dirty="0" smtClean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241194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3491880" y="4581128"/>
            <a:ext cx="5364048" cy="147732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/>
              <a:t>*Note:</a:t>
            </a:r>
          </a:p>
          <a:p>
            <a:r>
              <a:rPr lang="it-IT" dirty="0"/>
              <a:t>Sono da rivedere i limiti hardware (hard-stop critico)</a:t>
            </a:r>
          </a:p>
          <a:p>
            <a:r>
              <a:rPr lang="it-IT" dirty="0"/>
              <a:t>Ipotizzare i limiti hardware +120° - 45° e inserire limiti software minori di almeno 5°.</a:t>
            </a:r>
          </a:p>
          <a:p>
            <a:endParaRPr lang="it-IT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844824"/>
            <a:ext cx="2395099" cy="4572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" y="1387624"/>
            <a:ext cx="2818356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11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3568" y="214107"/>
            <a:ext cx="7772400" cy="910638"/>
          </a:xfrm>
        </p:spPr>
        <p:txBody>
          <a:bodyPr/>
          <a:lstStyle/>
          <a:p>
            <a:r>
              <a:rPr lang="it-IT" dirty="0" smtClean="0"/>
              <a:t>JOINT 08 </a:t>
            </a:r>
            <a:r>
              <a:rPr lang="it-IT" dirty="0"/>
              <a:t>– </a:t>
            </a:r>
            <a:r>
              <a:rPr lang="it-IT" dirty="0" err="1"/>
              <a:t>left</a:t>
            </a:r>
            <a:r>
              <a:rPr lang="it-IT" dirty="0"/>
              <a:t> hip </a:t>
            </a:r>
            <a:r>
              <a:rPr lang="it-IT" dirty="0" err="1" smtClean="0"/>
              <a:t>Roll</a:t>
            </a:r>
            <a:endParaRPr lang="it-IT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5030170"/>
              </p:ext>
            </p:extLst>
          </p:nvPr>
        </p:nvGraphicFramePr>
        <p:xfrm>
          <a:off x="3491880" y="1556792"/>
          <a:ext cx="5364049" cy="2956560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1911305">
                  <a:extLst>
                    <a:ext uri="{9D8B030D-6E8A-4147-A177-3AD203B41FA5}">
                      <a16:colId xmlns:a16="http://schemas.microsoft.com/office/drawing/2014/main" val="3050943458"/>
                    </a:ext>
                  </a:extLst>
                </a:gridCol>
                <a:gridCol w="1726372">
                  <a:extLst>
                    <a:ext uri="{9D8B030D-6E8A-4147-A177-3AD203B41FA5}">
                      <a16:colId xmlns:a16="http://schemas.microsoft.com/office/drawing/2014/main" val="3307541671"/>
                    </a:ext>
                  </a:extLst>
                </a:gridCol>
                <a:gridCol w="1726372">
                  <a:extLst>
                    <a:ext uri="{9D8B030D-6E8A-4147-A177-3AD203B41FA5}">
                      <a16:colId xmlns:a16="http://schemas.microsoft.com/office/drawing/2014/main" val="41016308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t-IT" sz="1400" dirty="0" smtClean="0"/>
                        <a:t>Motor </a:t>
                      </a:r>
                      <a:r>
                        <a:rPr lang="it-IT" sz="1400" dirty="0" err="1" smtClean="0"/>
                        <a:t>Type</a:t>
                      </a:r>
                      <a:endParaRPr lang="en-US" sz="14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1400" dirty="0" smtClean="0"/>
                        <a:t>MOOG_C2900576</a:t>
                      </a:r>
                    </a:p>
                    <a:p>
                      <a:r>
                        <a:rPr lang="pl-PL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Moog BLDC motor, OD 49.2, ID 15.5, L 24.7 , W/O HALL SENSOR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54449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400" dirty="0" err="1" smtClean="0"/>
                        <a:t>Speed</a:t>
                      </a:r>
                      <a:r>
                        <a:rPr lang="it-IT" sz="1400" dirty="0" smtClean="0"/>
                        <a:t> </a:t>
                      </a:r>
                      <a:r>
                        <a:rPr lang="it-IT" sz="1400" dirty="0" err="1" smtClean="0"/>
                        <a:t>shaft</a:t>
                      </a:r>
                      <a:r>
                        <a:rPr lang="it-IT" sz="1400" dirty="0" smtClean="0"/>
                        <a:t> Sensor</a:t>
                      </a:r>
                      <a:endParaRPr lang="en-US" sz="14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dirty="0" err="1" smtClean="0"/>
                        <a:t>Lcore</a:t>
                      </a:r>
                      <a:r>
                        <a:rPr lang="it-IT" sz="1400" dirty="0" smtClean="0"/>
                        <a:t> 5 – </a:t>
                      </a:r>
                      <a:r>
                        <a:rPr lang="it-IT" sz="1400" dirty="0" err="1" smtClean="0"/>
                        <a:t>optical</a:t>
                      </a:r>
                      <a:r>
                        <a:rPr lang="it-IT" sz="1400" dirty="0" smtClean="0"/>
                        <a:t> disk 004</a:t>
                      </a:r>
                      <a:endParaRPr lang="en-US" sz="1400" dirty="0" smtClean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64927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dirty="0" smtClean="0"/>
                        <a:t>slow </a:t>
                      </a:r>
                      <a:r>
                        <a:rPr lang="it-IT" sz="1400" dirty="0" err="1" smtClean="0"/>
                        <a:t>shaft</a:t>
                      </a:r>
                      <a:r>
                        <a:rPr lang="it-IT" sz="1400" dirty="0" smtClean="0"/>
                        <a:t> Sensor</a:t>
                      </a:r>
                      <a:endParaRPr lang="en-US" sz="1400" dirty="0" smtClean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dirty="0" smtClean="0"/>
                        <a:t>AMO </a:t>
                      </a:r>
                      <a:r>
                        <a:rPr lang="it-IT" sz="1400" dirty="0" err="1" smtClean="0"/>
                        <a:t>board</a:t>
                      </a:r>
                      <a:r>
                        <a:rPr lang="it-IT" sz="1400" dirty="0" smtClean="0"/>
                        <a:t>  - </a:t>
                      </a:r>
                      <a:r>
                        <a:rPr lang="it-IT" sz="1400" dirty="0" err="1" smtClean="0"/>
                        <a:t>magnetic</a:t>
                      </a:r>
                      <a:r>
                        <a:rPr lang="it-IT" sz="1400" baseline="0" dirty="0" smtClean="0"/>
                        <a:t> </a:t>
                      </a:r>
                      <a:r>
                        <a:rPr lang="it-IT" sz="1400" dirty="0" smtClean="0"/>
                        <a:t>Encoder  (103839)</a:t>
                      </a:r>
                      <a:endParaRPr lang="en-US" sz="1400" dirty="0" smtClean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25919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dirty="0" err="1" smtClean="0"/>
                        <a:t>Harmonic</a:t>
                      </a:r>
                      <a:r>
                        <a:rPr lang="it-IT" sz="1400" dirty="0" smtClean="0"/>
                        <a:t> Drive</a:t>
                      </a:r>
                      <a:endParaRPr lang="en-US" sz="1400" dirty="0" smtClean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CSD-20-100-2UH_CS (1:100)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2570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400" dirty="0" smtClean="0"/>
                        <a:t>HW Limit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 smtClean="0"/>
                        <a:t>-116° (</a:t>
                      </a:r>
                      <a:r>
                        <a:rPr lang="it-IT" sz="1400" dirty="0" err="1" smtClean="0"/>
                        <a:t>external</a:t>
                      </a:r>
                      <a:r>
                        <a:rPr lang="it-IT" sz="1400" dirty="0" smtClean="0"/>
                        <a:t>)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 smtClean="0"/>
                        <a:t>+20° (</a:t>
                      </a:r>
                      <a:r>
                        <a:rPr lang="it-IT" sz="1400" dirty="0" err="1" smtClean="0"/>
                        <a:t>internal</a:t>
                      </a:r>
                      <a:r>
                        <a:rPr lang="it-IT" sz="1400" dirty="0" smtClean="0"/>
                        <a:t>)*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06424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400" dirty="0" smtClean="0"/>
                        <a:t>Software</a:t>
                      </a:r>
                      <a:r>
                        <a:rPr lang="it-IT" sz="1400" baseline="0" dirty="0" smtClean="0"/>
                        <a:t> Limit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sz="1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sz="140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64281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it-IT" sz="1400" dirty="0" smtClean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241194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3491880" y="4581128"/>
            <a:ext cx="5364048" cy="203132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 smtClean="0"/>
              <a:t>*Note:</a:t>
            </a:r>
          </a:p>
          <a:p>
            <a:r>
              <a:rPr lang="it-IT" dirty="0" smtClean="0"/>
              <a:t>Attenzione al movimento verso l’interno, che può avvenire solo se l'altra gamba è sollevata ( devono viaggiare minimo paralleli); ossia </a:t>
            </a:r>
          </a:p>
          <a:p>
            <a:r>
              <a:rPr lang="it-IT" dirty="0" smtClean="0"/>
              <a:t>Left Hip </a:t>
            </a:r>
            <a:r>
              <a:rPr lang="it-IT" dirty="0" err="1" smtClean="0"/>
              <a:t>Roll</a:t>
            </a:r>
            <a:r>
              <a:rPr lang="it-IT" dirty="0" smtClean="0"/>
              <a:t> = +20° solo se Right Hip </a:t>
            </a:r>
            <a:r>
              <a:rPr lang="it-IT" dirty="0" err="1" smtClean="0"/>
              <a:t>Roll</a:t>
            </a:r>
            <a:r>
              <a:rPr lang="it-IT" dirty="0" smtClean="0"/>
              <a:t> oltre i -20° </a:t>
            </a:r>
            <a:endParaRPr lang="it-IT" dirty="0"/>
          </a:p>
          <a:p>
            <a:endParaRPr lang="it-IT" dirty="0" smtClean="0"/>
          </a:p>
          <a:p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700808"/>
            <a:ext cx="2416561" cy="4572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744" y="4295980"/>
            <a:ext cx="909174" cy="1828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524" y="1271080"/>
            <a:ext cx="2818356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460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3568" y="214107"/>
            <a:ext cx="7772400" cy="910638"/>
          </a:xfrm>
        </p:spPr>
        <p:txBody>
          <a:bodyPr/>
          <a:lstStyle/>
          <a:p>
            <a:r>
              <a:rPr lang="it-IT" dirty="0" smtClean="0"/>
              <a:t>JOINTS 14 </a:t>
            </a:r>
            <a:r>
              <a:rPr lang="it-IT" dirty="0"/>
              <a:t>– </a:t>
            </a:r>
            <a:r>
              <a:rPr lang="it-IT" dirty="0" smtClean="0"/>
              <a:t>Right </a:t>
            </a:r>
            <a:r>
              <a:rPr lang="it-IT" dirty="0"/>
              <a:t>hip </a:t>
            </a:r>
            <a:r>
              <a:rPr lang="it-IT" dirty="0" err="1" smtClean="0"/>
              <a:t>Roll</a:t>
            </a:r>
            <a:endParaRPr lang="it-IT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4222975"/>
              </p:ext>
            </p:extLst>
          </p:nvPr>
        </p:nvGraphicFramePr>
        <p:xfrm>
          <a:off x="3491880" y="1556792"/>
          <a:ext cx="5364049" cy="2956560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1911305">
                  <a:extLst>
                    <a:ext uri="{9D8B030D-6E8A-4147-A177-3AD203B41FA5}">
                      <a16:colId xmlns:a16="http://schemas.microsoft.com/office/drawing/2014/main" val="3050943458"/>
                    </a:ext>
                  </a:extLst>
                </a:gridCol>
                <a:gridCol w="1726372">
                  <a:extLst>
                    <a:ext uri="{9D8B030D-6E8A-4147-A177-3AD203B41FA5}">
                      <a16:colId xmlns:a16="http://schemas.microsoft.com/office/drawing/2014/main" val="3307541671"/>
                    </a:ext>
                  </a:extLst>
                </a:gridCol>
                <a:gridCol w="1726372">
                  <a:extLst>
                    <a:ext uri="{9D8B030D-6E8A-4147-A177-3AD203B41FA5}">
                      <a16:colId xmlns:a16="http://schemas.microsoft.com/office/drawing/2014/main" val="4184232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t-IT" sz="1400" dirty="0" smtClean="0"/>
                        <a:t>Motor </a:t>
                      </a:r>
                      <a:r>
                        <a:rPr lang="it-IT" sz="1400" dirty="0" err="1" smtClean="0"/>
                        <a:t>Type</a:t>
                      </a:r>
                      <a:endParaRPr lang="en-US" sz="14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1400" dirty="0" smtClean="0"/>
                        <a:t>MOOG_C2900576</a:t>
                      </a:r>
                    </a:p>
                    <a:p>
                      <a:r>
                        <a:rPr lang="pl-PL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Moog BLDC motor, OD 49.2, ID 15.5, L 24.7 , W/O HALL SENSOR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54449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400" dirty="0" err="1" smtClean="0"/>
                        <a:t>Speed</a:t>
                      </a:r>
                      <a:r>
                        <a:rPr lang="it-IT" sz="1400" dirty="0" smtClean="0"/>
                        <a:t> </a:t>
                      </a:r>
                      <a:r>
                        <a:rPr lang="it-IT" sz="1400" dirty="0" err="1" smtClean="0"/>
                        <a:t>shaft</a:t>
                      </a:r>
                      <a:r>
                        <a:rPr lang="it-IT" sz="1400" dirty="0" smtClean="0"/>
                        <a:t> Sensor</a:t>
                      </a:r>
                      <a:endParaRPr lang="en-US" sz="14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dirty="0" err="1" smtClean="0"/>
                        <a:t>Lcore</a:t>
                      </a:r>
                      <a:r>
                        <a:rPr lang="it-IT" sz="1400" dirty="0" smtClean="0"/>
                        <a:t> 5 – </a:t>
                      </a:r>
                      <a:r>
                        <a:rPr lang="it-IT" sz="1400" dirty="0" err="1" smtClean="0"/>
                        <a:t>optical</a:t>
                      </a:r>
                      <a:r>
                        <a:rPr lang="it-IT" sz="1400" dirty="0" smtClean="0"/>
                        <a:t> disk 004</a:t>
                      </a:r>
                      <a:endParaRPr lang="en-US" sz="1400" dirty="0" smtClean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64927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dirty="0" smtClean="0"/>
                        <a:t>slow </a:t>
                      </a:r>
                      <a:r>
                        <a:rPr lang="it-IT" sz="1400" dirty="0" err="1" smtClean="0"/>
                        <a:t>shaft</a:t>
                      </a:r>
                      <a:r>
                        <a:rPr lang="it-IT" sz="1400" dirty="0" smtClean="0"/>
                        <a:t> Sensor</a:t>
                      </a:r>
                      <a:endParaRPr lang="en-US" sz="1400" dirty="0" smtClean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dirty="0" smtClean="0"/>
                        <a:t>AMO </a:t>
                      </a:r>
                      <a:r>
                        <a:rPr lang="it-IT" sz="1400" dirty="0" err="1" smtClean="0"/>
                        <a:t>board</a:t>
                      </a:r>
                      <a:r>
                        <a:rPr lang="it-IT" sz="1400" dirty="0" smtClean="0"/>
                        <a:t>  - </a:t>
                      </a:r>
                      <a:r>
                        <a:rPr lang="it-IT" sz="1400" dirty="0" err="1" smtClean="0"/>
                        <a:t>magnetic</a:t>
                      </a:r>
                      <a:r>
                        <a:rPr lang="it-IT" sz="1400" baseline="0" dirty="0" smtClean="0"/>
                        <a:t> </a:t>
                      </a:r>
                      <a:r>
                        <a:rPr lang="it-IT" sz="1400" dirty="0" smtClean="0"/>
                        <a:t>Encoder  (103839)</a:t>
                      </a:r>
                      <a:endParaRPr lang="en-US" sz="1400" dirty="0" smtClean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25919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dirty="0" err="1" smtClean="0"/>
                        <a:t>Harmonic</a:t>
                      </a:r>
                      <a:r>
                        <a:rPr lang="it-IT" sz="1400" dirty="0" smtClean="0"/>
                        <a:t> Drive</a:t>
                      </a:r>
                      <a:endParaRPr lang="en-US" sz="1400" dirty="0" smtClean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CSD-20-100-2UH_CS (1:100)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2570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400" dirty="0" smtClean="0"/>
                        <a:t>HW Limit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 smtClean="0"/>
                        <a:t>-116° (</a:t>
                      </a:r>
                      <a:r>
                        <a:rPr lang="it-IT" sz="1400" dirty="0" err="1" smtClean="0"/>
                        <a:t>external</a:t>
                      </a:r>
                      <a:r>
                        <a:rPr lang="it-IT" sz="1400" dirty="0" smtClean="0"/>
                        <a:t>)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 smtClean="0"/>
                        <a:t>+20° (</a:t>
                      </a:r>
                      <a:r>
                        <a:rPr lang="it-IT" sz="1400" dirty="0" err="1" smtClean="0"/>
                        <a:t>internal</a:t>
                      </a:r>
                      <a:r>
                        <a:rPr lang="it-IT" sz="1400" dirty="0" smtClean="0"/>
                        <a:t>)*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06424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400" dirty="0" smtClean="0"/>
                        <a:t>Software</a:t>
                      </a:r>
                      <a:r>
                        <a:rPr lang="it-IT" sz="1400" baseline="0" dirty="0" smtClean="0"/>
                        <a:t> Limit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sz="1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sz="140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64281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it-IT" sz="1400" dirty="0" smtClean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241194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3491880" y="4581128"/>
            <a:ext cx="5364048" cy="203132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/>
              <a:t>*Note:</a:t>
            </a:r>
          </a:p>
          <a:p>
            <a:r>
              <a:rPr lang="it-IT" dirty="0"/>
              <a:t>Attenzione al movimento verso l’interno, che può avvenire solo se l'altra gamba è sollevata ( devono viaggiare minimo paralleli); ossia </a:t>
            </a:r>
          </a:p>
          <a:p>
            <a:r>
              <a:rPr lang="it-IT" dirty="0" smtClean="0"/>
              <a:t>Right </a:t>
            </a:r>
            <a:r>
              <a:rPr lang="it-IT" dirty="0"/>
              <a:t>Hip </a:t>
            </a:r>
            <a:r>
              <a:rPr lang="it-IT" dirty="0" err="1"/>
              <a:t>Roll</a:t>
            </a:r>
            <a:r>
              <a:rPr lang="it-IT" dirty="0"/>
              <a:t> = +20° solo se </a:t>
            </a:r>
            <a:r>
              <a:rPr lang="it-IT" dirty="0" smtClean="0"/>
              <a:t>Left </a:t>
            </a:r>
            <a:r>
              <a:rPr lang="it-IT" dirty="0"/>
              <a:t>Hip </a:t>
            </a:r>
            <a:r>
              <a:rPr lang="it-IT" dirty="0" err="1"/>
              <a:t>Roll</a:t>
            </a:r>
            <a:r>
              <a:rPr lang="it-IT" dirty="0"/>
              <a:t> oltre i -20° </a:t>
            </a:r>
          </a:p>
          <a:p>
            <a:endParaRPr lang="it-IT" dirty="0" smtClean="0"/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894" y="1699774"/>
            <a:ext cx="2259669" cy="4572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744" y="4149080"/>
            <a:ext cx="919655" cy="1828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24745"/>
            <a:ext cx="2818356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295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1882</TotalTime>
  <Words>1237</Words>
  <Application>Microsoft Office PowerPoint</Application>
  <PresentationFormat>On-screen Show (4:3)</PresentationFormat>
  <Paragraphs>321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1" baseType="lpstr">
      <vt:lpstr>Arial</vt:lpstr>
      <vt:lpstr>Calibri</vt:lpstr>
      <vt:lpstr>Tema di Office</vt:lpstr>
      <vt:lpstr>iCub3 Lowerbody joints’ specs</vt:lpstr>
      <vt:lpstr>Motor management</vt:lpstr>
      <vt:lpstr>Joint ref. number</vt:lpstr>
      <vt:lpstr>JOINT 05 – Waist Pitch</vt:lpstr>
      <vt:lpstr>JOINT 06 – Waist Roll</vt:lpstr>
      <vt:lpstr>JOINT 07 – left hip Pitch</vt:lpstr>
      <vt:lpstr>JOINTS 13 – Right hip Pitch</vt:lpstr>
      <vt:lpstr>JOINT 08 – left hip Roll</vt:lpstr>
      <vt:lpstr>JOINTS 14 – Right hip Roll</vt:lpstr>
      <vt:lpstr>JOINT 09 – left Yaw Leg</vt:lpstr>
      <vt:lpstr>JOINT 15 – Right Yaw Leg</vt:lpstr>
      <vt:lpstr>JOINT 10 – Left Knee</vt:lpstr>
      <vt:lpstr>JOINT 16 – Right Knee</vt:lpstr>
      <vt:lpstr>JOINT 11 – Left Pitch foot</vt:lpstr>
      <vt:lpstr>JOINT 17 – Right Pitch foot</vt:lpstr>
      <vt:lpstr>JOINT 12 – Left Roll foot</vt:lpstr>
      <vt:lpstr>JOINT 18 – Right Roll foot</vt:lpstr>
      <vt:lpstr>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JOINTS 0 &amp; 1 – pitch &amp; roll coupled joints</dc:title>
  <dc:creator>Mattia Salvi</dc:creator>
  <cp:lastModifiedBy>Marcello Savoldi</cp:lastModifiedBy>
  <cp:revision>79</cp:revision>
  <dcterms:created xsi:type="dcterms:W3CDTF">2015-10-21T08:52:53Z</dcterms:created>
  <dcterms:modified xsi:type="dcterms:W3CDTF">2018-01-18T16:47:24Z</dcterms:modified>
</cp:coreProperties>
</file>